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11" r:id="rId1"/>
  </p:sldMasterIdLst>
  <p:notesMasterIdLst>
    <p:notesMasterId r:id="rId32"/>
  </p:notesMasterIdLst>
  <p:sldIdLst>
    <p:sldId id="256" r:id="rId2"/>
    <p:sldId id="260" r:id="rId3"/>
    <p:sldId id="347" r:id="rId4"/>
    <p:sldId id="348" r:id="rId5"/>
    <p:sldId id="349" r:id="rId6"/>
    <p:sldId id="350" r:id="rId7"/>
    <p:sldId id="351" r:id="rId8"/>
    <p:sldId id="352" r:id="rId9"/>
    <p:sldId id="353" r:id="rId10"/>
    <p:sldId id="354" r:id="rId11"/>
    <p:sldId id="355" r:id="rId12"/>
    <p:sldId id="357" r:id="rId13"/>
    <p:sldId id="358" r:id="rId14"/>
    <p:sldId id="359" r:id="rId15"/>
    <p:sldId id="360" r:id="rId16"/>
    <p:sldId id="361" r:id="rId17"/>
    <p:sldId id="362" r:id="rId18"/>
    <p:sldId id="363" r:id="rId19"/>
    <p:sldId id="364" r:id="rId20"/>
    <p:sldId id="368" r:id="rId21"/>
    <p:sldId id="366" r:id="rId22"/>
    <p:sldId id="367" r:id="rId23"/>
    <p:sldId id="344" r:id="rId24"/>
    <p:sldId id="332" r:id="rId25"/>
    <p:sldId id="345" r:id="rId26"/>
    <p:sldId id="336" r:id="rId27"/>
    <p:sldId id="346" r:id="rId28"/>
    <p:sldId id="335" r:id="rId29"/>
    <p:sldId id="321" r:id="rId30"/>
    <p:sldId id="369" r:id="rId3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3" autoAdjust="0"/>
    <p:restoredTop sz="94709"/>
  </p:normalViewPr>
  <p:slideViewPr>
    <p:cSldViewPr snapToGrid="0" snapToObjects="1" showGuides="1">
      <p:cViewPr varScale="1">
        <p:scale>
          <a:sx n="70" d="100"/>
          <a:sy n="70" d="100"/>
        </p:scale>
        <p:origin x="548" y="40"/>
      </p:cViewPr>
      <p:guideLst>
        <p:guide orient="horz" pos="2205"/>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2FDCB-4DA2-0A49-903A-B2E197565980}"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EAAB70-6F46-F14F-97C1-8366B375E03D}" type="slidenum">
              <a:rPr kumimoji="1" lang="ja-JP" altLang="en-US" smtClean="0"/>
              <a:t>‹#›</a:t>
            </a:fld>
            <a:endParaRPr kumimoji="1" lang="ja-JP" altLang="en-US"/>
          </a:p>
        </p:txBody>
      </p:sp>
    </p:spTree>
    <p:extLst>
      <p:ext uri="{BB962C8B-B14F-4D97-AF65-F5344CB8AC3E}">
        <p14:creationId xmlns:p14="http://schemas.microsoft.com/office/powerpoint/2010/main" val="18994442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EAAB70-6F46-F14F-97C1-8366B375E03D}" type="slidenum">
              <a:rPr kumimoji="1" lang="ja-JP" altLang="en-US" smtClean="0"/>
              <a:t>1</a:t>
            </a:fld>
            <a:endParaRPr kumimoji="1" lang="ja-JP" altLang="en-US"/>
          </a:p>
        </p:txBody>
      </p:sp>
    </p:spTree>
    <p:extLst>
      <p:ext uri="{BB962C8B-B14F-4D97-AF65-F5344CB8AC3E}">
        <p14:creationId xmlns:p14="http://schemas.microsoft.com/office/powerpoint/2010/main" val="1897379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EAAB70-6F46-F14F-97C1-8366B375E03D}" type="slidenum">
              <a:rPr kumimoji="1" lang="ja-JP" altLang="en-US" smtClean="0"/>
              <a:t>14</a:t>
            </a:fld>
            <a:endParaRPr kumimoji="1" lang="ja-JP" altLang="en-US"/>
          </a:p>
        </p:txBody>
      </p:sp>
    </p:spTree>
    <p:extLst>
      <p:ext uri="{BB962C8B-B14F-4D97-AF65-F5344CB8AC3E}">
        <p14:creationId xmlns:p14="http://schemas.microsoft.com/office/powerpoint/2010/main" val="902788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80DCCDE-78CD-E444-905A-964F2E02E146}" type="datetime1">
              <a:rPr kumimoji="1" lang="ja-JP" altLang="en-US" smtClean="0"/>
              <a:t>2019/9/18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538F3F0-29D6-B248-B720-236235CA3805}" type="datetime1">
              <a:rPr kumimoji="1" lang="ja-JP" altLang="en-US" smtClean="0"/>
              <a:t>2019/9/18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F626561-05D5-F944-BD40-E435D4BCC699}" type="datetime1">
              <a:rPr kumimoji="1" lang="ja-JP" altLang="en-US" smtClean="0"/>
              <a:t>2019/9/18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EE52400E-CF56-DD40-9E1F-81D284DD9492}" type="datetime1">
              <a:rPr kumimoji="1" lang="ja-JP" altLang="en-US" smtClean="0"/>
              <a:t>2019/9/18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CEE3A0D-218E-8841-B67A-6728ECB10E0F}" type="datetime1">
              <a:rPr kumimoji="1" lang="ja-JP" altLang="en-US" smtClean="0"/>
              <a:t>2019/9/18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FFE92F79-5D55-F041-818F-2A169B044FCF}" type="datetime1">
              <a:rPr kumimoji="1" lang="ja-JP" altLang="en-US" smtClean="0"/>
              <a:t>2019/9/18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4A7041D-EB2D-7F41-9659-1BBA1ADFD7EE}" type="datetime1">
              <a:rPr kumimoji="1" lang="ja-JP" altLang="en-US" smtClean="0"/>
              <a:t>2019/9/18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2CEE46A-97E2-744E-B883-5850FB9C7769}" type="datetime1">
              <a:rPr kumimoji="1" lang="ja-JP" altLang="en-US" smtClean="0"/>
              <a:t>2019/9/18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80FB04B-274B-F34B-BBAB-A2C49623D7AC}" type="datetime1">
              <a:rPr kumimoji="1" lang="ja-JP" altLang="en-US" smtClean="0"/>
              <a:t>2019/9/18</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B4DF997-FD12-E844-ADFE-1FD77FBCEBAA}" type="datetime1">
              <a:rPr kumimoji="1" lang="ja-JP" altLang="en-US" smtClean="0"/>
              <a:t>2019/9/18</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88B2BEF-BA3E-EB40-9D46-0308045C1F85}" type="slidenum">
              <a:rPr kumimoji="1" lang="ja-JP" altLang="en-US" smtClean="0"/>
              <a:t>‹#›</a:t>
            </a:fld>
            <a:endParaRPr kumimoji="1" lang="ja-JP" altLang="en-US"/>
          </a:p>
        </p:txBody>
      </p:sp>
    </p:spTree>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accent2"/>
          </a:solid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プレースホルダーまでドラッグするかアイコンをクリックして図を追加</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9E9339-D004-344D-BD94-3BC87B7F1F21}" type="datetime1">
              <a:rPr kumimoji="1" lang="ja-JP" altLang="en-US" smtClean="0"/>
              <a:t>2019/9/18</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88B2BEF-BA3E-EB40-9D46-0308045C1F85}"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E4BA99B-37CA-A24F-9F2E-B60F619E6C43}" type="datetime1">
              <a:rPr kumimoji="1" lang="ja-JP" altLang="en-US" smtClean="0"/>
              <a:t>2019/9/18</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F88B2BEF-BA3E-EB40-9D46-0308045C1F85}"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7186081"/>
      </p:ext>
    </p:extLst>
  </p:cSld>
  <p:clrMap bg1="lt1" tx1="dk1" bg2="lt2" tx2="dk2" accent1="accent1" accent2="accent2" accent3="accent3" accent4="accent4" accent5="accent5" accent6="accent6" hlink="hlink" folHlink="folHlink"/>
  <p:sldLayoutIdLst>
    <p:sldLayoutId id="2147484312" r:id="rId1"/>
    <p:sldLayoutId id="2147484313" r:id="rId2"/>
    <p:sldLayoutId id="2147484314" r:id="rId3"/>
    <p:sldLayoutId id="2147484315" r:id="rId4"/>
    <p:sldLayoutId id="2147484316" r:id="rId5"/>
    <p:sldLayoutId id="2147484317" r:id="rId6"/>
    <p:sldLayoutId id="2147484318" r:id="rId7"/>
    <p:sldLayoutId id="2147484319" r:id="rId8"/>
    <p:sldLayoutId id="2147484320" r:id="rId9"/>
    <p:sldLayoutId id="2147484321" r:id="rId10"/>
    <p:sldLayoutId id="2147484322"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postd.cc/infinite-scrolling/" TargetMode="External"/><Relationship Id="rId2" Type="http://schemas.openxmlformats.org/officeDocument/2006/relationships/hyperlink" Target="https://uxmilk.jp/50150" TargetMode="External"/><Relationship Id="rId1" Type="http://schemas.openxmlformats.org/officeDocument/2006/relationships/slideLayout" Target="../slideLayouts/slideLayout6.xml"/><Relationship Id="rId4" Type="http://schemas.openxmlformats.org/officeDocument/2006/relationships/hyperlink" Target="https://affiliate-jpn.com/archives/771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81891" y="889460"/>
            <a:ext cx="11094720" cy="3566160"/>
          </a:xfrm>
        </p:spPr>
        <p:txBody>
          <a:bodyPr>
            <a:normAutofit/>
          </a:bodyPr>
          <a:lstStyle/>
          <a:p>
            <a:r>
              <a:rPr kumimoji="1" lang="ja-JP" altLang="en-US" sz="7200" b="1" dirty="0">
                <a:solidFill>
                  <a:schemeClr val="tx1"/>
                </a:solidFill>
                <a:latin typeface="Yu Mincho Demibold" charset="-128"/>
                <a:ea typeface="Yu Mincho Demibold" charset="-128"/>
                <a:cs typeface="Yu Mincho Demibold" charset="-128"/>
              </a:rPr>
              <a:t>無限スクロールが</a:t>
            </a:r>
            <a:br>
              <a:rPr kumimoji="1" lang="en-US" altLang="ja-JP" sz="7200" b="1" dirty="0">
                <a:solidFill>
                  <a:schemeClr val="tx1"/>
                </a:solidFill>
                <a:latin typeface="Yu Mincho Demibold" charset="-128"/>
                <a:ea typeface="Yu Mincho Demibold" charset="-128"/>
                <a:cs typeface="Yu Mincho Demibold" charset="-128"/>
              </a:rPr>
            </a:br>
            <a:r>
              <a:rPr kumimoji="1" lang="ja-JP" altLang="en-US" sz="7200" b="1" dirty="0">
                <a:solidFill>
                  <a:schemeClr val="tx1"/>
                </a:solidFill>
                <a:latin typeface="Yu Mincho Demibold" charset="-128"/>
                <a:ea typeface="Yu Mincho Demibold" charset="-128"/>
                <a:cs typeface="Yu Mincho Demibold" charset="-128"/>
              </a:rPr>
              <a:t>もたらす通販サイトの変化</a:t>
            </a:r>
          </a:p>
        </p:txBody>
      </p:sp>
      <p:sp>
        <p:nvSpPr>
          <p:cNvPr id="3" name="サブタイトル 2"/>
          <p:cNvSpPr>
            <a:spLocks noGrp="1"/>
          </p:cNvSpPr>
          <p:nvPr>
            <p:ph type="subTitle" idx="1"/>
          </p:nvPr>
        </p:nvSpPr>
        <p:spPr/>
        <p:txBody>
          <a:bodyPr/>
          <a:lstStyle/>
          <a:p>
            <a:r>
              <a:rPr lang="ja-JP" altLang="en-US" dirty="0">
                <a:latin typeface="游明朝 Demibold" panose="02020600000000000000" pitchFamily="18" charset="-128"/>
                <a:ea typeface="游明朝 Demibold" panose="02020600000000000000" pitchFamily="18" charset="-128"/>
              </a:rPr>
              <a:t>拓殖大学　田嶋ゼミナール</a:t>
            </a:r>
            <a:r>
              <a:rPr lang="en-US" altLang="ja-JP" dirty="0">
                <a:latin typeface="游明朝 Demibold" panose="02020600000000000000" pitchFamily="18" charset="-128"/>
                <a:ea typeface="游明朝 Demibold" panose="02020600000000000000" pitchFamily="18" charset="-128"/>
              </a:rPr>
              <a:t>B</a:t>
            </a:r>
            <a:r>
              <a:rPr lang="ja-JP" altLang="en-US" dirty="0">
                <a:latin typeface="游明朝 Demibold" panose="02020600000000000000" pitchFamily="18" charset="-128"/>
                <a:ea typeface="游明朝 Demibold" panose="02020600000000000000" pitchFamily="18" charset="-128"/>
              </a:rPr>
              <a:t>班：香取　戸頃　丸山　宮本　横尾</a:t>
            </a:r>
            <a:endParaRPr kumimoji="1" lang="ja-JP" altLang="en-US" dirty="0">
              <a:latin typeface="游明朝 Demibold" panose="02020600000000000000" pitchFamily="18" charset="-128"/>
              <a:ea typeface="游明朝 Demibold" panose="02020600000000000000" pitchFamily="18" charset="-128"/>
            </a:endParaRPr>
          </a:p>
        </p:txBody>
      </p:sp>
      <p:sp>
        <p:nvSpPr>
          <p:cNvPr id="4" name="スライド番号プレースホルダー 3"/>
          <p:cNvSpPr>
            <a:spLocks noGrp="1"/>
          </p:cNvSpPr>
          <p:nvPr>
            <p:ph type="sldNum" sz="quarter" idx="12"/>
          </p:nvPr>
        </p:nvSpPr>
        <p:spPr>
          <a:xfrm>
            <a:off x="10934007" y="6492875"/>
            <a:ext cx="1257993" cy="365125"/>
          </a:xfrm>
        </p:spPr>
        <p:txBody>
          <a:bodyPr/>
          <a:lstStyle/>
          <a:p>
            <a:fld id="{F88B2BEF-BA3E-EB40-9D46-0308045C1F85}" type="slidenum">
              <a:rPr kumimoji="1" lang="ja-JP" altLang="en-US" sz="2000" b="1" smtClean="0">
                <a:solidFill>
                  <a:schemeClr val="tx1">
                    <a:lumMod val="95000"/>
                    <a:lumOff val="5000"/>
                  </a:schemeClr>
                </a:solidFill>
                <a:latin typeface="Yu Mincho Demibold" charset="-128"/>
                <a:ea typeface="Yu Mincho Demibold" charset="-128"/>
                <a:cs typeface="Yu Mincho Demibold" charset="-128"/>
              </a:rPr>
              <a:t>1</a:t>
            </a:fld>
            <a:endParaRPr kumimoji="1" lang="ja-JP" altLang="en-US" sz="2000" b="1" dirty="0">
              <a:solidFill>
                <a:schemeClr val="tx1">
                  <a:lumMod val="95000"/>
                  <a:lumOff val="5000"/>
                </a:schemeClr>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8686362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無限スクロール採用サイト・アプリ一覧</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テキスト ボックス 2"/>
          <p:cNvSpPr txBox="1"/>
          <p:nvPr/>
        </p:nvSpPr>
        <p:spPr>
          <a:xfrm>
            <a:off x="1097280" y="2260754"/>
            <a:ext cx="2675290" cy="3970318"/>
          </a:xfrm>
          <a:prstGeom prst="rect">
            <a:avLst/>
          </a:prstGeom>
          <a:noFill/>
        </p:spPr>
        <p:txBody>
          <a:bodyPr wrap="square" rtlCol="0">
            <a:spAutoFit/>
          </a:bodyPr>
          <a:lstStyle/>
          <a:p>
            <a:r>
              <a:rPr kumimoji="1" lang="en-US" altLang="ja-JP" sz="2800" dirty="0">
                <a:latin typeface="Yu Mincho Demibold" charset="-128"/>
                <a:ea typeface="Yu Mincho Demibold" charset="-128"/>
                <a:cs typeface="Yu Mincho Demibold" charset="-128"/>
              </a:rPr>
              <a:t>Amazon</a:t>
            </a:r>
          </a:p>
          <a:p>
            <a:endParaRPr lang="en-US" altLang="ja-JP" sz="2800" dirty="0">
              <a:latin typeface="Yu Mincho Demibold" charset="-128"/>
              <a:ea typeface="Yu Mincho Demibold" charset="-128"/>
              <a:cs typeface="Yu Mincho Demibold" charset="-128"/>
            </a:endParaRPr>
          </a:p>
          <a:p>
            <a:r>
              <a:rPr kumimoji="1" lang="en-US" altLang="ja-JP" sz="2800" dirty="0">
                <a:latin typeface="Yu Mincho Demibold" charset="-128"/>
                <a:ea typeface="Yu Mincho Demibold" charset="-128"/>
                <a:cs typeface="Yu Mincho Demibold" charset="-128"/>
              </a:rPr>
              <a:t>ZOZOTOWN</a:t>
            </a:r>
          </a:p>
          <a:p>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楽天</a:t>
            </a:r>
            <a:endParaRPr kumimoji="1" lang="en-US" altLang="ja-JP" sz="2800" dirty="0">
              <a:latin typeface="Yu Mincho Demibold" charset="-128"/>
              <a:ea typeface="Yu Mincho Demibold" charset="-128"/>
              <a:cs typeface="Yu Mincho Demibold" charset="-128"/>
            </a:endParaRPr>
          </a:p>
          <a:p>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メルカリ</a:t>
            </a:r>
            <a:endParaRPr lang="en-US" altLang="ja-JP" sz="2800" dirty="0">
              <a:latin typeface="Yu Mincho Demibold" charset="-128"/>
              <a:ea typeface="Yu Mincho Demibold" charset="-128"/>
              <a:cs typeface="Yu Mincho Demibold" charset="-128"/>
            </a:endParaRPr>
          </a:p>
          <a:p>
            <a:endParaRPr kumimoji="1" lang="en-US" altLang="ja-JP" sz="2800" dirty="0">
              <a:latin typeface="Yu Mincho Demibold" charset="-128"/>
              <a:ea typeface="Yu Mincho Demibold" charset="-128"/>
              <a:cs typeface="Yu Mincho Demibold" charset="-128"/>
            </a:endParaRPr>
          </a:p>
          <a:p>
            <a:r>
              <a:rPr kumimoji="1" lang="en-US" altLang="ja-JP" sz="2800" dirty="0">
                <a:latin typeface="Yu Mincho Demibold" charset="-128"/>
                <a:ea typeface="Yu Mincho Demibold" charset="-128"/>
                <a:cs typeface="Yu Mincho Demibold" charset="-128"/>
              </a:rPr>
              <a:t>WEAR</a:t>
            </a:r>
          </a:p>
        </p:txBody>
      </p:sp>
      <p:sp>
        <p:nvSpPr>
          <p:cNvPr id="4" name="テキスト ボックス 3"/>
          <p:cNvSpPr txBox="1"/>
          <p:nvPr/>
        </p:nvSpPr>
        <p:spPr>
          <a:xfrm>
            <a:off x="4745011" y="2305615"/>
            <a:ext cx="2762938" cy="2246769"/>
          </a:xfrm>
          <a:prstGeom prst="rect">
            <a:avLst/>
          </a:prstGeom>
          <a:noFill/>
        </p:spPr>
        <p:txBody>
          <a:bodyPr wrap="square" rtlCol="0">
            <a:spAutoFit/>
          </a:bodyPr>
          <a:lstStyle/>
          <a:p>
            <a:r>
              <a:rPr lang="en-US" altLang="ja-JP" sz="2800" dirty="0">
                <a:latin typeface="Yu Mincho Demibold" charset="-128"/>
                <a:ea typeface="Yu Mincho Demibold" charset="-128"/>
                <a:cs typeface="Yu Mincho Demibold" charset="-128"/>
              </a:rPr>
              <a:t>Instagram</a:t>
            </a:r>
          </a:p>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Twitter</a:t>
            </a:r>
          </a:p>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Facebook</a:t>
            </a:r>
          </a:p>
        </p:txBody>
      </p:sp>
      <p:sp>
        <p:nvSpPr>
          <p:cNvPr id="5" name="テキスト ボックス 4"/>
          <p:cNvSpPr txBox="1"/>
          <p:nvPr/>
        </p:nvSpPr>
        <p:spPr>
          <a:xfrm>
            <a:off x="7996121" y="2260754"/>
            <a:ext cx="3159559" cy="4832092"/>
          </a:xfrm>
          <a:prstGeom prst="rect">
            <a:avLst/>
          </a:prstGeom>
          <a:noFill/>
        </p:spPr>
        <p:txBody>
          <a:bodyPr wrap="square" rtlCol="0">
            <a:spAutoFit/>
          </a:bodyPr>
          <a:lstStyle/>
          <a:p>
            <a:r>
              <a:rPr lang="en-US" altLang="ja-JP" sz="2800" dirty="0" err="1">
                <a:latin typeface="Yu Mincho Demibold" charset="-128"/>
                <a:ea typeface="Yu Mincho Demibold" charset="-128"/>
                <a:cs typeface="Yu Mincho Demibold" charset="-128"/>
              </a:rPr>
              <a:t>Youtube</a:t>
            </a:r>
            <a:endParaRPr lang="en-US" altLang="ja-JP" sz="2800" dirty="0">
              <a:latin typeface="Yu Mincho Demibold" charset="-128"/>
              <a:ea typeface="Yu Mincho Demibold" charset="-128"/>
              <a:cs typeface="Yu Mincho Demibold" charset="-128"/>
            </a:endParaRPr>
          </a:p>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Lips</a:t>
            </a:r>
          </a:p>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Yahoo</a:t>
            </a:r>
            <a:r>
              <a:rPr lang="ja-JP" altLang="en-US" sz="2800" dirty="0">
                <a:latin typeface="Yu Mincho Demibold" charset="-128"/>
                <a:ea typeface="Yu Mincho Demibold" charset="-128"/>
                <a:cs typeface="Yu Mincho Demibold" charset="-128"/>
              </a:rPr>
              <a:t>ニュース</a:t>
            </a:r>
            <a:endParaRPr lang="en-US" altLang="ja-JP" sz="2800" dirty="0">
              <a:latin typeface="Yu Mincho Demibold" charset="-128"/>
              <a:ea typeface="Yu Mincho Demibold" charset="-128"/>
              <a:cs typeface="Yu Mincho Demibold" charset="-128"/>
            </a:endParaRPr>
          </a:p>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Google</a:t>
            </a:r>
          </a:p>
          <a:p>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a:t>
            </a:r>
            <a:endParaRPr lang="en-US" altLang="ja-JP" sz="2800" dirty="0">
              <a:latin typeface="Yu Mincho Demibold" charset="-128"/>
              <a:ea typeface="Yu Mincho Demibold" charset="-128"/>
              <a:cs typeface="Yu Mincho Demibold" charset="-128"/>
            </a:endParaRPr>
          </a:p>
          <a:p>
            <a:endParaRPr lang="en-US" altLang="ja-JP" sz="2800" dirty="0"/>
          </a:p>
          <a:p>
            <a:endParaRPr lang="en-US" altLang="ja-JP" sz="2800" dirty="0"/>
          </a:p>
        </p:txBody>
      </p:sp>
      <p:sp>
        <p:nvSpPr>
          <p:cNvPr id="6" name="テキスト ボックス 5"/>
          <p:cNvSpPr txBox="1"/>
          <p:nvPr/>
        </p:nvSpPr>
        <p:spPr>
          <a:xfrm>
            <a:off x="1121369" y="1843950"/>
            <a:ext cx="9949262" cy="461665"/>
          </a:xfrm>
          <a:prstGeom prst="rect">
            <a:avLst/>
          </a:prstGeom>
          <a:noFill/>
        </p:spPr>
        <p:txBody>
          <a:bodyPr wrap="square" rtlCol="0">
            <a:spAutoFit/>
          </a:bodyPr>
          <a:lstStyle/>
          <a:p>
            <a:r>
              <a:rPr kumimoji="1" lang="ja-JP" altLang="en-US" dirty="0"/>
              <a:t>　　</a:t>
            </a:r>
            <a:r>
              <a:rPr kumimoji="1" lang="en-US" altLang="ja-JP" dirty="0"/>
              <a:t> </a:t>
            </a:r>
            <a:r>
              <a:rPr kumimoji="1" lang="en-US" altLang="ja-JP" sz="2400" u="sng" dirty="0">
                <a:latin typeface="Yu Mincho Demibold" charset="-128"/>
                <a:ea typeface="Yu Mincho Demibold" charset="-128"/>
                <a:cs typeface="Yu Mincho Demibold" charset="-128"/>
              </a:rPr>
              <a:t>EC</a:t>
            </a:r>
            <a:r>
              <a:rPr kumimoji="1" lang="ja-JP" altLang="en-US" sz="2400" dirty="0">
                <a:latin typeface="Yu Mincho Demibold" charset="-128"/>
                <a:ea typeface="Yu Mincho Demibold" charset="-128"/>
                <a:cs typeface="Yu Mincho Demibold" charset="-128"/>
              </a:rPr>
              <a:t>　　　　　　　　</a:t>
            </a:r>
            <a:r>
              <a:rPr kumimoji="1" lang="en-US" altLang="ja-JP" sz="2400" dirty="0">
                <a:latin typeface="Yu Mincho Demibold" charset="-128"/>
                <a:ea typeface="Yu Mincho Demibold" charset="-128"/>
                <a:cs typeface="Yu Mincho Demibold" charset="-128"/>
              </a:rPr>
              <a:t> </a:t>
            </a:r>
            <a:r>
              <a:rPr lang="en-US" altLang="ja-JP" sz="2400" dirty="0">
                <a:latin typeface="Yu Mincho Demibold" charset="-128"/>
                <a:ea typeface="Yu Mincho Demibold" charset="-128"/>
                <a:cs typeface="Yu Mincho Demibold" charset="-128"/>
              </a:rPr>
              <a:t>       </a:t>
            </a:r>
            <a:r>
              <a:rPr kumimoji="1" lang="en-US" altLang="ja-JP" sz="2400" u="sng" dirty="0">
                <a:latin typeface="Yu Mincho Demibold" charset="-128"/>
                <a:ea typeface="Yu Mincho Demibold" charset="-128"/>
                <a:cs typeface="Yu Mincho Demibold" charset="-128"/>
              </a:rPr>
              <a:t>SNS</a:t>
            </a:r>
            <a:r>
              <a:rPr kumimoji="1" lang="ja-JP" altLang="en-US" sz="2400" dirty="0">
                <a:latin typeface="Yu Mincho Demibold" charset="-128"/>
                <a:ea typeface="Yu Mincho Demibold" charset="-128"/>
                <a:cs typeface="Yu Mincho Demibold" charset="-128"/>
              </a:rPr>
              <a:t>　　　　　　</a:t>
            </a:r>
            <a:r>
              <a:rPr kumimoji="1" lang="en-US" altLang="ja-JP" sz="2400" dirty="0">
                <a:latin typeface="Yu Mincho Demibold" charset="-128"/>
                <a:ea typeface="Yu Mincho Demibold" charset="-128"/>
                <a:cs typeface="Yu Mincho Demibold" charset="-128"/>
              </a:rPr>
              <a:t>      </a:t>
            </a:r>
            <a:r>
              <a:rPr kumimoji="1" lang="ja-JP" altLang="en-US" sz="2400" u="sng" dirty="0">
                <a:latin typeface="Yu Mincho Demibold" charset="-128"/>
                <a:ea typeface="Yu Mincho Demibold" charset="-128"/>
                <a:cs typeface="Yu Mincho Demibold" charset="-128"/>
              </a:rPr>
              <a:t>その他</a:t>
            </a:r>
          </a:p>
        </p:txBody>
      </p:sp>
      <p:sp>
        <p:nvSpPr>
          <p:cNvPr id="7" name="スライド番号プレースホルダー 6"/>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10</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693853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Yu Mincho Demibold" charset="-128"/>
                <a:ea typeface="Yu Mincho Demibold" charset="-128"/>
                <a:cs typeface="Yu Mincho Demibold" charset="-128"/>
              </a:rPr>
              <a:t>現状分析</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無限スクロールが普及した要因①</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コンテンツ プレースホルダー 2"/>
          <p:cNvSpPr>
            <a:spLocks noGrp="1"/>
          </p:cNvSpPr>
          <p:nvPr>
            <p:ph idx="1"/>
          </p:nvPr>
        </p:nvSpPr>
        <p:spPr>
          <a:xfrm>
            <a:off x="1097279" y="1845734"/>
            <a:ext cx="11094721" cy="4023360"/>
          </a:xfrm>
        </p:spPr>
        <p:txBody>
          <a:bodyPr/>
          <a:lstStyle/>
          <a:p>
            <a:pPr marL="0" indent="0">
              <a:buNone/>
            </a:pPr>
            <a:endParaRPr kumimoji="1" lang="en-US" altLang="ja-JP" sz="2800" dirty="0">
              <a:solidFill>
                <a:schemeClr val="tx1"/>
              </a:solidFill>
              <a:latin typeface="Yu Mincho Demibold" charset="-128"/>
              <a:ea typeface="Yu Mincho Demibold" charset="-128"/>
              <a:cs typeface="Yu Mincho Demibold" charset="-128"/>
            </a:endParaRPr>
          </a:p>
          <a:p>
            <a:pPr marL="0" indent="0">
              <a:buNone/>
            </a:pPr>
            <a:endParaRPr kumimoji="1" lang="en-US" altLang="ja-JP" sz="2800" dirty="0"/>
          </a:p>
          <a:p>
            <a:endParaRPr lang="en-US" altLang="ja-JP" dirty="0"/>
          </a:p>
          <a:p>
            <a:pPr marL="0" indent="0">
              <a:buNone/>
            </a:pPr>
            <a:endParaRPr kumimoji="1" lang="ja-JP" altLang="en-US" dirty="0"/>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11</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6" name="テキスト ボックス 5"/>
          <p:cNvSpPr txBox="1"/>
          <p:nvPr/>
        </p:nvSpPr>
        <p:spPr>
          <a:xfrm>
            <a:off x="6644639" y="4336026"/>
            <a:ext cx="4567844" cy="954107"/>
          </a:xfrm>
          <a:prstGeom prst="rect">
            <a:avLst/>
          </a:prstGeom>
          <a:noFill/>
        </p:spPr>
        <p:txBody>
          <a:bodyPr wrap="square" rtlCol="0">
            <a:spAutoFit/>
          </a:bodyPr>
          <a:lstStyle/>
          <a:p>
            <a:r>
              <a:rPr kumimoji="1" lang="ja-JP" altLang="en-US" sz="2800" u="sng" dirty="0">
                <a:latin typeface="Yu Mincho Demibold" charset="-128"/>
                <a:ea typeface="Yu Mincho Demibold" charset="-128"/>
                <a:cs typeface="Yu Mincho Demibold" charset="-128"/>
              </a:rPr>
              <a:t>情報を効率的に表示していくことが必要</a:t>
            </a:r>
          </a:p>
        </p:txBody>
      </p:sp>
      <p:sp>
        <p:nvSpPr>
          <p:cNvPr id="8" name="テキスト ボックス 7"/>
          <p:cNvSpPr txBox="1"/>
          <p:nvPr/>
        </p:nvSpPr>
        <p:spPr>
          <a:xfrm>
            <a:off x="6644639" y="2334354"/>
            <a:ext cx="4567844" cy="523220"/>
          </a:xfrm>
          <a:prstGeom prst="rect">
            <a:avLst/>
          </a:prstGeom>
          <a:noFill/>
        </p:spPr>
        <p:txBody>
          <a:bodyPr wrap="square" rtlCol="0">
            <a:spAutoFit/>
          </a:bodyPr>
          <a:lstStyle/>
          <a:p>
            <a:r>
              <a:rPr kumimoji="1" lang="ja-JP" altLang="en-US" sz="2800" dirty="0">
                <a:latin typeface="Yu Mincho Demibold" charset="-128"/>
                <a:ea typeface="Yu Mincho Demibold" charset="-128"/>
                <a:cs typeface="Yu Mincho Demibold" charset="-128"/>
              </a:rPr>
              <a:t>情報は日々増え続けている</a:t>
            </a:r>
          </a:p>
        </p:txBody>
      </p:sp>
      <p:sp>
        <p:nvSpPr>
          <p:cNvPr id="9" name="下矢印 8"/>
          <p:cNvSpPr/>
          <p:nvPr/>
        </p:nvSpPr>
        <p:spPr>
          <a:xfrm>
            <a:off x="8375496" y="3146974"/>
            <a:ext cx="1106129" cy="89965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7123471" y="6054322"/>
            <a:ext cx="5171768" cy="369332"/>
          </a:xfrm>
          <a:prstGeom prst="rect">
            <a:avLst/>
          </a:prstGeom>
          <a:noFill/>
        </p:spPr>
        <p:txBody>
          <a:bodyPr wrap="square" rtlCol="0">
            <a:spAutoFit/>
          </a:bodyPr>
          <a:lstStyle/>
          <a:p>
            <a:r>
              <a:rPr lang="en-US" altLang="ja-JP" dirty="0">
                <a:latin typeface="Yu Mincho Demibold" charset="-128"/>
                <a:ea typeface="Yu Mincho Demibold" charset="-128"/>
                <a:cs typeface="Yu Mincho Demibold" charset="-128"/>
              </a:rPr>
              <a:t>(</a:t>
            </a:r>
            <a:r>
              <a:rPr lang="ja-JP" altLang="en-US" dirty="0">
                <a:latin typeface="Yu Mincho Demibold" charset="-128"/>
                <a:ea typeface="Yu Mincho Demibold" charset="-128"/>
                <a:cs typeface="Yu Mincho Demibold" charset="-128"/>
              </a:rPr>
              <a:t>出典：世界のデータ流通量と越境データ流通量</a:t>
            </a:r>
            <a:r>
              <a:rPr lang="en-US" altLang="ja-JP" dirty="0">
                <a:latin typeface="Yu Mincho Demibold" charset="-128"/>
                <a:ea typeface="Yu Mincho Demibold" charset="-128"/>
                <a:cs typeface="Yu Mincho Demibold" charset="-128"/>
              </a:rPr>
              <a:t>)</a:t>
            </a:r>
          </a:p>
        </p:txBody>
      </p:sp>
      <p:pic>
        <p:nvPicPr>
          <p:cNvPr id="11" name="図 10">
            <a:extLst>
              <a:ext uri="{FF2B5EF4-FFF2-40B4-BE49-F238E27FC236}">
                <a16:creationId xmlns:a16="http://schemas.microsoft.com/office/drawing/2014/main" id="{7A072153-4C75-4592-8D8C-4388AD1D04A5}"/>
              </a:ext>
            </a:extLst>
          </p:cNvPr>
          <p:cNvPicPr>
            <a:picLocks noChangeAspect="1"/>
          </p:cNvPicPr>
          <p:nvPr/>
        </p:nvPicPr>
        <p:blipFill>
          <a:blip r:embed="rId2"/>
          <a:stretch>
            <a:fillRect/>
          </a:stretch>
        </p:blipFill>
        <p:spPr>
          <a:xfrm>
            <a:off x="944880" y="2053822"/>
            <a:ext cx="5181600" cy="4000500"/>
          </a:xfrm>
          <a:prstGeom prst="rect">
            <a:avLst/>
          </a:prstGeom>
        </p:spPr>
      </p:pic>
    </p:spTree>
    <p:extLst>
      <p:ext uri="{BB962C8B-B14F-4D97-AF65-F5344CB8AC3E}">
        <p14:creationId xmlns:p14="http://schemas.microsoft.com/office/powerpoint/2010/main" val="2774954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游明朝 Demibold" panose="02020600000000000000" pitchFamily="18" charset="-128"/>
                <a:ea typeface="游明朝 Demibold" panose="02020600000000000000" pitchFamily="18" charset="-128"/>
              </a:rPr>
              <a:t>現状分析</a:t>
            </a:r>
            <a:br>
              <a:rPr lang="ja-JP" altLang="en-US" sz="2800" b="1" dirty="0">
                <a:solidFill>
                  <a:schemeClr val="tx1"/>
                </a:solidFill>
                <a:latin typeface="游明朝 Demibold" panose="02020600000000000000" pitchFamily="18" charset="-128"/>
                <a:ea typeface="游明朝 Demibold" panose="02020600000000000000" pitchFamily="18" charset="-128"/>
              </a:rPr>
            </a:br>
            <a:br>
              <a:rPr lang="ja-JP" altLang="en-US" sz="2800" b="1" dirty="0">
                <a:latin typeface="游明朝 Demibold" panose="02020600000000000000" pitchFamily="18" charset="-128"/>
                <a:ea typeface="游明朝 Demibold" panose="02020600000000000000" pitchFamily="18" charset="-128"/>
              </a:rPr>
            </a:br>
            <a:r>
              <a:rPr lang="ja-JP" altLang="en-US" sz="4000" b="1" dirty="0">
                <a:solidFill>
                  <a:schemeClr val="tx1"/>
                </a:solidFill>
                <a:latin typeface="游明朝 Demibold" panose="02020600000000000000" pitchFamily="18" charset="-128"/>
                <a:ea typeface="游明朝 Demibold" panose="02020600000000000000" pitchFamily="18" charset="-128"/>
              </a:rPr>
              <a:t>無限スクロールが普及した要因②</a:t>
            </a:r>
            <a:endParaRPr kumimoji="1" lang="ja-JP" altLang="en-US" sz="4000" b="1" dirty="0">
              <a:solidFill>
                <a:schemeClr val="tx1"/>
              </a:solidFill>
              <a:latin typeface="游明朝 Demibold" panose="02020600000000000000" pitchFamily="18" charset="-128"/>
              <a:ea typeface="游明朝 Demibold" panose="02020600000000000000" pitchFamily="18" charset="-128"/>
            </a:endParaRPr>
          </a:p>
        </p:txBody>
      </p:sp>
      <p:sp>
        <p:nvSpPr>
          <p:cNvPr id="3" name="コンテンツ プレースホルダー 2"/>
          <p:cNvSpPr txBox="1">
            <a:spLocks/>
          </p:cNvSpPr>
          <p:nvPr/>
        </p:nvSpPr>
        <p:spPr>
          <a:xfrm>
            <a:off x="1097280" y="2086892"/>
            <a:ext cx="11094720"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ja-JP" altLang="en-US" sz="2800" u="sng" dirty="0">
                <a:solidFill>
                  <a:schemeClr val="tx1"/>
                </a:solidFill>
                <a:latin typeface="游明朝 Demibold" panose="02020600000000000000" pitchFamily="18" charset="-128"/>
                <a:ea typeface="游明朝 Demibold" panose="02020600000000000000" pitchFamily="18" charset="-128"/>
              </a:rPr>
              <a:t>読み込み時間短縮の必要性</a:t>
            </a:r>
            <a:endParaRPr lang="en-US" altLang="ja-JP" sz="2800" u="sng" dirty="0">
              <a:solidFill>
                <a:schemeClr val="tx1"/>
              </a:solidFill>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endParaRPr lang="en-US" altLang="ja-JP" sz="2400" dirty="0">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800" dirty="0">
                <a:solidFill>
                  <a:schemeClr val="tx1"/>
                </a:solidFill>
                <a:latin typeface="游明朝 Demibold" panose="02020600000000000000" pitchFamily="18" charset="-128"/>
                <a:ea typeface="游明朝 Demibold" panose="02020600000000000000" pitchFamily="18" charset="-128"/>
              </a:rPr>
              <a:t>サイトの読み込みが</a:t>
            </a:r>
            <a:r>
              <a:rPr lang="en-US" altLang="ja-JP" sz="2800" dirty="0">
                <a:solidFill>
                  <a:srgbClr val="FF0000"/>
                </a:solidFill>
                <a:latin typeface="游明朝 Demibold" panose="02020600000000000000" pitchFamily="18" charset="-128"/>
                <a:ea typeface="游明朝 Demibold" panose="02020600000000000000" pitchFamily="18" charset="-128"/>
              </a:rPr>
              <a:t>1</a:t>
            </a:r>
            <a:r>
              <a:rPr lang="ja-JP" altLang="en-US" sz="2800" dirty="0">
                <a:solidFill>
                  <a:srgbClr val="FF0000"/>
                </a:solidFill>
                <a:latin typeface="游明朝 Demibold" panose="02020600000000000000" pitchFamily="18" charset="-128"/>
                <a:ea typeface="游明朝 Demibold" panose="02020600000000000000" pitchFamily="18" charset="-128"/>
              </a:rPr>
              <a:t>秒遅れるごとに</a:t>
            </a:r>
            <a:r>
              <a:rPr lang="en-US" altLang="ja-JP" sz="2800" dirty="0">
                <a:solidFill>
                  <a:srgbClr val="FF0000"/>
                </a:solidFill>
                <a:latin typeface="游明朝 Demibold" panose="02020600000000000000" pitchFamily="18" charset="-128"/>
                <a:ea typeface="游明朝 Demibold" panose="02020600000000000000" pitchFamily="18" charset="-128"/>
              </a:rPr>
              <a:t>16</a:t>
            </a:r>
            <a:r>
              <a:rPr lang="ja-JP" altLang="en-US" sz="2800" dirty="0">
                <a:solidFill>
                  <a:srgbClr val="FF0000"/>
                </a:solidFill>
                <a:latin typeface="游明朝 Demibold" panose="02020600000000000000" pitchFamily="18" charset="-128"/>
                <a:ea typeface="游明朝 Demibold" panose="02020600000000000000" pitchFamily="18" charset="-128"/>
              </a:rPr>
              <a:t>％の顧客満足度が下がる</a:t>
            </a:r>
            <a:endParaRPr lang="en-US" altLang="ja-JP" sz="2800" dirty="0">
              <a:solidFill>
                <a:srgbClr val="FF0000"/>
              </a:solidFill>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800" dirty="0">
                <a:solidFill>
                  <a:srgbClr val="FF0000"/>
                </a:solidFill>
                <a:latin typeface="游明朝 Demibold" panose="02020600000000000000" pitchFamily="18" charset="-128"/>
                <a:ea typeface="游明朝 Demibold" panose="02020600000000000000" pitchFamily="18" charset="-128"/>
              </a:rPr>
              <a:t>　　　　　　　　　</a:t>
            </a:r>
            <a:r>
              <a:rPr lang="en-US" altLang="ja-JP" sz="2800" dirty="0">
                <a:solidFill>
                  <a:srgbClr val="FF0000"/>
                </a:solidFill>
                <a:latin typeface="游明朝 Demibold" panose="02020600000000000000" pitchFamily="18" charset="-128"/>
                <a:ea typeface="游明朝 Demibold" panose="02020600000000000000" pitchFamily="18" charset="-128"/>
              </a:rPr>
              <a:t>3</a:t>
            </a:r>
            <a:r>
              <a:rPr lang="ja-JP" altLang="en-US" sz="2800" dirty="0">
                <a:solidFill>
                  <a:srgbClr val="FF0000"/>
                </a:solidFill>
                <a:latin typeface="游明朝 Demibold" panose="02020600000000000000" pitchFamily="18" charset="-128"/>
                <a:ea typeface="游明朝 Demibold" panose="02020600000000000000" pitchFamily="18" charset="-128"/>
              </a:rPr>
              <a:t>秒以上かかるとサイトから離脱する</a:t>
            </a:r>
            <a:r>
              <a:rPr lang="en-US" altLang="ja-JP" b="1" dirty="0">
                <a:solidFill>
                  <a:schemeClr val="tx1"/>
                </a:solidFill>
                <a:latin typeface="游明朝 Demibold" panose="02020600000000000000" pitchFamily="18" charset="-128"/>
                <a:ea typeface="游明朝 Demibold" panose="02020600000000000000" pitchFamily="18" charset="-128"/>
              </a:rPr>
              <a:t>(Google</a:t>
            </a:r>
            <a:r>
              <a:rPr lang="ja-JP" altLang="en-US" b="1" dirty="0">
                <a:solidFill>
                  <a:schemeClr val="tx1"/>
                </a:solidFill>
                <a:latin typeface="游明朝 Demibold" panose="02020600000000000000" pitchFamily="18" charset="-128"/>
                <a:ea typeface="游明朝 Demibold" panose="02020600000000000000" pitchFamily="18" charset="-128"/>
              </a:rPr>
              <a:t>の調査</a:t>
            </a:r>
            <a:r>
              <a:rPr lang="en-US" altLang="ja-JP" b="1" dirty="0">
                <a:solidFill>
                  <a:schemeClr val="tx1"/>
                </a:solidFill>
                <a:latin typeface="游明朝 Demibold" panose="02020600000000000000" pitchFamily="18" charset="-128"/>
                <a:ea typeface="游明朝 Demibold" panose="02020600000000000000" pitchFamily="18" charset="-128"/>
              </a:rPr>
              <a:t>)</a:t>
            </a:r>
            <a:endParaRPr lang="en-US" altLang="ja-JP" b="1" u="sng" dirty="0">
              <a:solidFill>
                <a:schemeClr val="tx1"/>
              </a:solidFill>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400" dirty="0">
                <a:latin typeface="游明朝 Demibold" panose="02020600000000000000" pitchFamily="18" charset="-128"/>
                <a:ea typeface="游明朝 Demibold" panose="02020600000000000000" pitchFamily="18" charset="-128"/>
              </a:rPr>
              <a:t>　　　　　　　　　　  　　　　　</a:t>
            </a:r>
            <a:r>
              <a:rPr lang="ja-JP" altLang="en-US" sz="2800" dirty="0">
                <a:solidFill>
                  <a:schemeClr val="tx1"/>
                </a:solidFill>
                <a:latin typeface="游明朝 Demibold" panose="02020600000000000000" pitchFamily="18" charset="-128"/>
                <a:ea typeface="游明朝 Demibold" panose="02020600000000000000" pitchFamily="18" charset="-128"/>
              </a:rPr>
              <a:t>↓</a:t>
            </a:r>
            <a:endParaRPr lang="en-US" altLang="ja-JP" sz="2800" dirty="0">
              <a:solidFill>
                <a:schemeClr val="tx1"/>
              </a:solidFill>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400" dirty="0">
                <a:solidFill>
                  <a:schemeClr val="tx1"/>
                </a:solidFill>
                <a:latin typeface="游明朝 Demibold" panose="02020600000000000000" pitchFamily="18" charset="-128"/>
                <a:ea typeface="游明朝 Demibold" panose="02020600000000000000" pitchFamily="18" charset="-128"/>
              </a:rPr>
              <a:t>無限スクロールでは</a:t>
            </a:r>
            <a:r>
              <a:rPr lang="ja-JP" altLang="en-US" sz="2400" u="sng" dirty="0">
                <a:solidFill>
                  <a:schemeClr val="tx1"/>
                </a:solidFill>
                <a:latin typeface="游明朝 Demibold" panose="02020600000000000000" pitchFamily="18" charset="-128"/>
                <a:ea typeface="游明朝 Demibold" panose="02020600000000000000" pitchFamily="18" charset="-128"/>
              </a:rPr>
              <a:t>スクロールと共に読み込み</a:t>
            </a:r>
            <a:r>
              <a:rPr lang="ja-JP" altLang="en-US" sz="2400" dirty="0">
                <a:solidFill>
                  <a:schemeClr val="tx1"/>
                </a:solidFill>
                <a:latin typeface="游明朝 Demibold" panose="02020600000000000000" pitchFamily="18" charset="-128"/>
                <a:ea typeface="游明朝 Demibold" panose="02020600000000000000" pitchFamily="18" charset="-128"/>
              </a:rPr>
              <a:t>を行うので、</a:t>
            </a:r>
            <a:r>
              <a:rPr lang="ja-JP" altLang="en-US" sz="2400" u="sng" dirty="0">
                <a:solidFill>
                  <a:schemeClr val="tx1"/>
                </a:solidFill>
                <a:latin typeface="游明朝 Demibold" panose="02020600000000000000" pitchFamily="18" charset="-128"/>
                <a:ea typeface="游明朝 Demibold" panose="02020600000000000000" pitchFamily="18" charset="-128"/>
              </a:rPr>
              <a:t>待つ時間が無い</a:t>
            </a:r>
            <a:r>
              <a:rPr lang="ja-JP" altLang="en-US" sz="2400" dirty="0">
                <a:solidFill>
                  <a:schemeClr val="tx1"/>
                </a:solidFill>
                <a:latin typeface="游明朝 Demibold" panose="02020600000000000000" pitchFamily="18" charset="-128"/>
                <a:ea typeface="游明朝 Demibold" panose="02020600000000000000" pitchFamily="18" charset="-128"/>
              </a:rPr>
              <a:t>。</a:t>
            </a:r>
            <a:endParaRPr lang="en-US" altLang="ja-JP" sz="2400" dirty="0">
              <a:solidFill>
                <a:schemeClr val="tx1"/>
              </a:solidFill>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400" dirty="0">
                <a:solidFill>
                  <a:schemeClr val="tx1"/>
                </a:solidFill>
                <a:latin typeface="游明朝 Demibold" panose="02020600000000000000" pitchFamily="18" charset="-128"/>
                <a:ea typeface="游明朝 Demibold" panose="02020600000000000000" pitchFamily="18" charset="-128"/>
              </a:rPr>
              <a:t>　　　　</a:t>
            </a:r>
            <a:r>
              <a:rPr lang="ja-JP" altLang="en-US" sz="2400" dirty="0">
                <a:latin typeface="游明朝 Demibold" panose="02020600000000000000" pitchFamily="18" charset="-128"/>
                <a:ea typeface="游明朝 Demibold" panose="02020600000000000000" pitchFamily="18" charset="-128"/>
              </a:rPr>
              <a:t>　　　　　　  　</a:t>
            </a:r>
            <a:endParaRPr lang="en-US" altLang="ja-JP" sz="2400" dirty="0">
              <a:latin typeface="游明朝 Demibold" panose="02020600000000000000" pitchFamily="18" charset="-128"/>
              <a:ea typeface="游明朝 Demibold" panose="02020600000000000000" pitchFamily="18" charset="-128"/>
            </a:endParaRPr>
          </a:p>
          <a:p>
            <a:pPr marL="0" indent="0">
              <a:buFont typeface="Calibri" panose="020F0502020204030204" pitchFamily="34" charset="0"/>
              <a:buNone/>
            </a:pPr>
            <a:r>
              <a:rPr lang="ja-JP" altLang="en-US" sz="2800" dirty="0">
                <a:latin typeface="游明朝 Demibold" panose="02020600000000000000" pitchFamily="18" charset="-128"/>
                <a:ea typeface="游明朝 Demibold" panose="02020600000000000000" pitchFamily="18" charset="-128"/>
              </a:rPr>
              <a:t>　　　　　　　</a:t>
            </a:r>
            <a:endParaRPr lang="en-US" altLang="ja-JP" sz="2400" dirty="0"/>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12</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42738372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308157"/>
            <a:ext cx="10058400" cy="1450757"/>
          </a:xfrm>
        </p:spPr>
        <p:txBody>
          <a:bodyPr>
            <a:normAutofit/>
          </a:bodyPr>
          <a:lstStyle/>
          <a:p>
            <a:r>
              <a:rPr lang="ja-JP" altLang="en-US" sz="2800" b="1" dirty="0">
                <a:solidFill>
                  <a:schemeClr val="tx1"/>
                </a:solidFill>
                <a:latin typeface="Yu Mincho Demibold" charset="-128"/>
                <a:ea typeface="Yu Mincho Demibold" charset="-128"/>
                <a:cs typeface="Yu Mincho Demibold" charset="-128"/>
              </a:rPr>
              <a:t>現状分析</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無限スクロールが普及した要因③</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コンテンツ プレースホルダー 2"/>
          <p:cNvSpPr>
            <a:spLocks noGrp="1"/>
          </p:cNvSpPr>
          <p:nvPr>
            <p:ph idx="1"/>
          </p:nvPr>
        </p:nvSpPr>
        <p:spPr>
          <a:xfrm>
            <a:off x="1097280" y="1995781"/>
            <a:ext cx="10775172" cy="4023360"/>
          </a:xfrm>
        </p:spPr>
        <p:txBody>
          <a:bodyPr/>
          <a:lstStyle/>
          <a:p>
            <a:r>
              <a:rPr kumimoji="1" lang="ja-JP" altLang="en-US" sz="2800" u="sng" dirty="0">
                <a:solidFill>
                  <a:schemeClr val="tx1"/>
                </a:solidFill>
                <a:latin typeface="Yu Mincho Demibold" charset="-128"/>
                <a:ea typeface="Yu Mincho Demibold" charset="-128"/>
                <a:cs typeface="Yu Mincho Demibold" charset="-128"/>
              </a:rPr>
              <a:t>スマートフォンに適した</a:t>
            </a:r>
            <a:r>
              <a:rPr lang="ja-JP" altLang="en-US" sz="2800" u="sng" dirty="0">
                <a:solidFill>
                  <a:schemeClr val="tx1"/>
                </a:solidFill>
                <a:latin typeface="Yu Mincho Demibold" charset="-128"/>
                <a:ea typeface="Yu Mincho Demibold" charset="-128"/>
                <a:cs typeface="Yu Mincho Demibold" charset="-128"/>
              </a:rPr>
              <a:t>操作方法</a:t>
            </a:r>
            <a:endParaRPr lang="en-US" altLang="ja-JP" sz="2800" u="sng" dirty="0">
              <a:solidFill>
                <a:schemeClr val="tx1"/>
              </a:solidFill>
              <a:latin typeface="Yu Mincho Demibold" charset="-128"/>
              <a:ea typeface="Yu Mincho Demibold" charset="-128"/>
              <a:cs typeface="Yu Mincho Demibold" charset="-128"/>
            </a:endParaRPr>
          </a:p>
          <a:p>
            <a:r>
              <a:rPr kumimoji="1" lang="ja-JP" altLang="en-US" sz="2800" dirty="0">
                <a:solidFill>
                  <a:schemeClr val="tx1"/>
                </a:solidFill>
                <a:latin typeface="Yu Mincho Demibold" charset="-128"/>
                <a:ea typeface="Yu Mincho Demibold" charset="-128"/>
                <a:cs typeface="Yu Mincho Demibold" charset="-128"/>
              </a:rPr>
              <a:t>　</a:t>
            </a:r>
            <a:r>
              <a:rPr kumimoji="1" lang="en-US" altLang="ja-JP" sz="2800" dirty="0">
                <a:solidFill>
                  <a:schemeClr val="tx1"/>
                </a:solidFill>
                <a:latin typeface="Yu Mincho Demibold" charset="-128"/>
                <a:ea typeface="Yu Mincho Demibold" charset="-128"/>
                <a:cs typeface="Yu Mincho Demibold" charset="-128"/>
              </a:rPr>
              <a:t>NTT</a:t>
            </a:r>
            <a:r>
              <a:rPr kumimoji="1" lang="ja-JP" altLang="en-US" sz="2800" dirty="0">
                <a:solidFill>
                  <a:schemeClr val="tx1"/>
                </a:solidFill>
                <a:latin typeface="Yu Mincho Demibold" charset="-128"/>
                <a:ea typeface="Yu Mincho Demibold" charset="-128"/>
                <a:cs typeface="Yu Mincho Demibold" charset="-128"/>
              </a:rPr>
              <a:t>データ</a:t>
            </a:r>
            <a:r>
              <a:rPr lang="ja-JP" altLang="en-US" sz="2800" dirty="0">
                <a:solidFill>
                  <a:schemeClr val="tx1"/>
                </a:solidFill>
                <a:latin typeface="Yu Mincho Demibold" charset="-128"/>
                <a:ea typeface="Yu Mincho Demibold" charset="-128"/>
                <a:cs typeface="Yu Mincho Demibold" charset="-128"/>
              </a:rPr>
              <a:t>の浅野部長は、「</a:t>
            </a:r>
            <a:r>
              <a:rPr lang="en-US" altLang="ja-JP" sz="2800" dirty="0">
                <a:solidFill>
                  <a:schemeClr val="tx1"/>
                </a:solidFill>
                <a:latin typeface="Yu Mincho Demibold" charset="-128"/>
                <a:ea typeface="Yu Mincho Demibold" charset="-128"/>
                <a:cs typeface="Yu Mincho Demibold" charset="-128"/>
              </a:rPr>
              <a:t>EC</a:t>
            </a:r>
            <a:r>
              <a:rPr lang="ja-JP" altLang="en-US" sz="2800" dirty="0">
                <a:solidFill>
                  <a:schemeClr val="tx1"/>
                </a:solidFill>
                <a:latin typeface="Yu Mincho Demibold" charset="-128"/>
                <a:ea typeface="Yu Mincho Demibold" charset="-128"/>
                <a:cs typeface="Yu Mincho Demibold" charset="-128"/>
              </a:rPr>
              <a:t>サイトの</a:t>
            </a:r>
            <a:r>
              <a:rPr lang="en-US" altLang="ja-JP" sz="2800" dirty="0">
                <a:solidFill>
                  <a:schemeClr val="tx1"/>
                </a:solidFill>
                <a:latin typeface="Yu Mincho Demibold" charset="-128"/>
                <a:ea typeface="Yu Mincho Demibold" charset="-128"/>
                <a:cs typeface="Yu Mincho Demibold" charset="-128"/>
              </a:rPr>
              <a:t>UI/UX</a:t>
            </a:r>
            <a:r>
              <a:rPr lang="ja-JP" altLang="en-US" sz="2800" dirty="0">
                <a:solidFill>
                  <a:schemeClr val="tx1"/>
                </a:solidFill>
                <a:latin typeface="Yu Mincho Demibold" charset="-128"/>
                <a:ea typeface="Yu Mincho Demibold" charset="-128"/>
                <a:cs typeface="Yu Mincho Demibold" charset="-128"/>
              </a:rPr>
              <a:t>を改善する際、タップ操作をスクロール操作に変更するとコンバージョン率が向上することが多い」と説明する。</a:t>
            </a:r>
            <a:r>
              <a:rPr lang="ja-JP" altLang="en-US" dirty="0">
                <a:solidFill>
                  <a:schemeClr val="tx1"/>
                </a:solidFill>
                <a:latin typeface="Yu Mincho Demibold" charset="-128"/>
                <a:ea typeface="Yu Mincho Demibold" charset="-128"/>
                <a:cs typeface="Yu Mincho Demibold" charset="-128"/>
              </a:rPr>
              <a:t>（日経</a:t>
            </a:r>
            <a:r>
              <a:rPr lang="en-US" altLang="ja-JP" dirty="0">
                <a:solidFill>
                  <a:schemeClr val="tx1"/>
                </a:solidFill>
                <a:latin typeface="Yu Mincho Demibold" charset="-128"/>
                <a:ea typeface="Yu Mincho Demibold" charset="-128"/>
                <a:cs typeface="Yu Mincho Demibold" charset="-128"/>
              </a:rPr>
              <a:t>BP2019/09</a:t>
            </a:r>
            <a:r>
              <a:rPr lang="ja-JP" altLang="en-US" dirty="0">
                <a:solidFill>
                  <a:schemeClr val="tx1"/>
                </a:solidFill>
                <a:latin typeface="Yu Mincho Demibold" charset="-128"/>
                <a:ea typeface="Yu Mincho Demibold" charset="-128"/>
                <a:cs typeface="Yu Mincho Demibold" charset="-128"/>
              </a:rPr>
              <a:t>号参照）　　</a:t>
            </a:r>
            <a:r>
              <a:rPr lang="ja-JP" altLang="en-US" dirty="0">
                <a:solidFill>
                  <a:schemeClr val="tx1"/>
                </a:solidFill>
              </a:rPr>
              <a:t>　</a:t>
            </a:r>
            <a:endParaRPr lang="en-US" altLang="ja-JP" dirty="0">
              <a:solidFill>
                <a:schemeClr val="tx1"/>
              </a:solidFill>
            </a:endParaRPr>
          </a:p>
          <a:p>
            <a:endParaRPr kumimoji="1" lang="en-US" altLang="ja-JP" dirty="0">
              <a:solidFill>
                <a:schemeClr val="tx1"/>
              </a:solidFill>
            </a:endParaRPr>
          </a:p>
          <a:p>
            <a:endParaRPr lang="en-US" altLang="ja-JP" sz="2800" dirty="0">
              <a:solidFill>
                <a:schemeClr val="tx1"/>
              </a:solidFill>
              <a:latin typeface="Yu Mincho Demibold" charset="-128"/>
              <a:ea typeface="Yu Mincho Demibold" charset="-128"/>
              <a:cs typeface="Yu Mincho Demibold" charset="-128"/>
            </a:endParaRPr>
          </a:p>
          <a:p>
            <a:r>
              <a:rPr lang="ja-JP" altLang="en-US" sz="2800" dirty="0">
                <a:solidFill>
                  <a:schemeClr val="tx1"/>
                </a:solidFill>
                <a:latin typeface="Yu Mincho Demibold" charset="-128"/>
                <a:ea typeface="Yu Mincho Demibold" charset="-128"/>
                <a:cs typeface="Yu Mincho Demibold" charset="-128"/>
              </a:rPr>
              <a:t>コンバージョン率とは、</a:t>
            </a:r>
            <a:r>
              <a:rPr lang="en-US" altLang="ja-JP" sz="2800" dirty="0">
                <a:solidFill>
                  <a:schemeClr val="tx1"/>
                </a:solidFill>
                <a:latin typeface="Yu Mincho Demibold" charset="-128"/>
                <a:ea typeface="Yu Mincho Demibold" charset="-128"/>
                <a:cs typeface="Yu Mincho Demibold" charset="-128"/>
              </a:rPr>
              <a:t>Web</a:t>
            </a:r>
            <a:r>
              <a:rPr lang="ja-JP" altLang="en-US" sz="2800" dirty="0">
                <a:solidFill>
                  <a:schemeClr val="tx1"/>
                </a:solidFill>
                <a:latin typeface="Yu Mincho Demibold" charset="-128"/>
                <a:ea typeface="Yu Mincho Demibold" charset="-128"/>
                <a:cs typeface="Yu Mincho Demibold" charset="-128"/>
              </a:rPr>
              <a:t>サイトの目標に達した数を、目標に達する最初の段階に入った数で割った割合のこと。</a:t>
            </a:r>
            <a:endParaRPr kumimoji="1" lang="en-US" altLang="ja-JP" sz="2800" dirty="0">
              <a:solidFill>
                <a:schemeClr val="tx1"/>
              </a:solidFill>
              <a:latin typeface="Yu Mincho Demibold" charset="-128"/>
              <a:ea typeface="Yu Mincho Demibold" charset="-128"/>
              <a:cs typeface="Yu Mincho Demibold"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13</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630338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286603"/>
            <a:ext cx="10058400" cy="1450757"/>
          </a:xfrm>
        </p:spPr>
        <p:txBody>
          <a:bodyPr>
            <a:normAutofit/>
          </a:bodyPr>
          <a:lstStyle/>
          <a:p>
            <a:r>
              <a:rPr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無限スクロールが普及した要因まとめ</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コンテンツ プレースホルダー 2"/>
          <p:cNvSpPr>
            <a:spLocks noGrp="1"/>
          </p:cNvSpPr>
          <p:nvPr>
            <p:ph idx="1"/>
          </p:nvPr>
        </p:nvSpPr>
        <p:spPr>
          <a:xfrm>
            <a:off x="1097280" y="2103437"/>
            <a:ext cx="10642436" cy="4023360"/>
          </a:xfrm>
        </p:spPr>
        <p:txBody>
          <a:bodyPr/>
          <a:lstStyle/>
          <a:p>
            <a:endParaRPr kumimoji="1" lang="en-US" altLang="ja-JP" sz="2800" b="1" dirty="0">
              <a:latin typeface="Yu Mincho Demibold" charset="-128"/>
              <a:ea typeface="Yu Mincho Demibold" charset="-128"/>
              <a:cs typeface="Yu Mincho Demibold" charset="-128"/>
            </a:endParaRPr>
          </a:p>
          <a:p>
            <a:pPr marL="0" indent="0">
              <a:buNone/>
            </a:pPr>
            <a:r>
              <a:rPr lang="ja-JP" altLang="en-US" sz="2800" dirty="0">
                <a:latin typeface="Yu Mincho Demibold" charset="-128"/>
                <a:ea typeface="Yu Mincho Demibold" charset="-128"/>
                <a:cs typeface="Yu Mincho Demibold" charset="-128"/>
              </a:rPr>
              <a:t>①</a:t>
            </a:r>
            <a:r>
              <a:rPr lang="ja-JP" altLang="en-US" sz="2800" dirty="0">
                <a:solidFill>
                  <a:schemeClr val="tx1"/>
                </a:solidFill>
                <a:latin typeface="Yu Mincho Demibold" charset="-128"/>
                <a:ea typeface="Yu Mincho Demibold" charset="-128"/>
                <a:cs typeface="Yu Mincho Demibold" charset="-128"/>
              </a:rPr>
              <a:t>情報は日々増え続けている</a:t>
            </a:r>
            <a:endParaRPr lang="en-US" altLang="ja-JP" sz="2800" dirty="0">
              <a:solidFill>
                <a:schemeClr val="tx1"/>
              </a:solidFill>
              <a:latin typeface="Yu Mincho Demibold" charset="-128"/>
              <a:ea typeface="Yu Mincho Demibold" charset="-128"/>
              <a:cs typeface="Yu Mincho Demibold" charset="-128"/>
            </a:endParaRPr>
          </a:p>
          <a:p>
            <a:pPr marL="0" indent="0">
              <a:buNone/>
            </a:pPr>
            <a:r>
              <a:rPr lang="ja-JP" altLang="en-US" sz="2800" dirty="0">
                <a:solidFill>
                  <a:schemeClr val="tx1"/>
                </a:solidFill>
                <a:latin typeface="Yu Mincho Demibold" charset="-128"/>
                <a:ea typeface="Yu Mincho Demibold" charset="-128"/>
                <a:cs typeface="Yu Mincho Demibold" charset="-128"/>
              </a:rPr>
              <a:t>②読み込み時間を速くする必要</a:t>
            </a:r>
            <a:endParaRPr lang="en-US" altLang="ja-JP" sz="2800" dirty="0">
              <a:solidFill>
                <a:schemeClr val="tx1"/>
              </a:solidFill>
              <a:latin typeface="Yu Mincho Demibold" charset="-128"/>
              <a:ea typeface="Yu Mincho Demibold" charset="-128"/>
              <a:cs typeface="Yu Mincho Demibold" charset="-128"/>
            </a:endParaRPr>
          </a:p>
          <a:p>
            <a:pPr marL="0" indent="0">
              <a:buNone/>
            </a:pPr>
            <a:r>
              <a:rPr lang="ja-JP" altLang="en-US" sz="2800" dirty="0">
                <a:solidFill>
                  <a:schemeClr val="tx1"/>
                </a:solidFill>
                <a:latin typeface="Yu Mincho Demibold" charset="-128"/>
                <a:ea typeface="Yu Mincho Demibold" charset="-128"/>
                <a:cs typeface="Yu Mincho Demibold" charset="-128"/>
              </a:rPr>
              <a:t>③スマートフォンに適した操作方法に変えていく必要がある。</a:t>
            </a:r>
            <a:endParaRPr lang="en-US" altLang="ja-JP" sz="2800" dirty="0">
              <a:solidFill>
                <a:schemeClr val="tx1"/>
              </a:solidFill>
              <a:latin typeface="Yu Mincho Demibold" charset="-128"/>
              <a:ea typeface="Yu Mincho Demibold" charset="-128"/>
              <a:cs typeface="Yu Mincho Demibold" charset="-128"/>
            </a:endParaRPr>
          </a:p>
          <a:p>
            <a:pPr marL="0" indent="0">
              <a:buNone/>
            </a:pPr>
            <a:r>
              <a:rPr lang="ja-JP" altLang="en-US" sz="2800" b="1" dirty="0">
                <a:solidFill>
                  <a:schemeClr val="tx1"/>
                </a:solidFill>
                <a:latin typeface="Yu Mincho Demibold" charset="-128"/>
                <a:ea typeface="Yu Mincho Demibold" charset="-128"/>
                <a:cs typeface="Yu Mincho Demibold" charset="-128"/>
              </a:rPr>
              <a:t>　　　　　　　　　　　　　</a:t>
            </a:r>
            <a:r>
              <a:rPr lang="ja-JP" altLang="en-US" sz="2800" dirty="0">
                <a:solidFill>
                  <a:schemeClr val="tx1"/>
                </a:solidFill>
                <a:latin typeface="Yu Mincho Demibold" charset="-128"/>
                <a:ea typeface="Yu Mincho Demibold" charset="-128"/>
                <a:cs typeface="Yu Mincho Demibold" charset="-128"/>
              </a:rPr>
              <a:t>↓</a:t>
            </a:r>
            <a:endParaRPr lang="en-US" altLang="ja-JP" sz="2800" dirty="0">
              <a:solidFill>
                <a:schemeClr val="tx1"/>
              </a:solidFill>
              <a:latin typeface="Yu Mincho Demibold" charset="-128"/>
              <a:ea typeface="Yu Mincho Demibold" charset="-128"/>
              <a:cs typeface="Yu Mincho Demibold" charset="-128"/>
            </a:endParaRPr>
          </a:p>
          <a:p>
            <a:pPr marL="0" indent="0">
              <a:buNone/>
            </a:pPr>
            <a:r>
              <a:rPr lang="ja-JP" altLang="en-US" sz="2800" b="1" dirty="0">
                <a:latin typeface="Yu Mincho Demibold" charset="-128"/>
                <a:ea typeface="Yu Mincho Demibold" charset="-128"/>
                <a:cs typeface="Yu Mincho Demibold" charset="-128"/>
              </a:rPr>
              <a:t>　　　　　　　</a:t>
            </a:r>
            <a:r>
              <a:rPr lang="ja-JP" altLang="en-US" sz="3600" b="1" dirty="0">
                <a:solidFill>
                  <a:srgbClr val="FF0000"/>
                </a:solidFill>
                <a:latin typeface="Yu Mincho Demibold" charset="-128"/>
                <a:ea typeface="Yu Mincho Demibold" charset="-128"/>
                <a:cs typeface="Yu Mincho Demibold" charset="-128"/>
              </a:rPr>
              <a:t>無限スクロールが普及</a:t>
            </a:r>
            <a:endParaRPr lang="en-US" altLang="ja-JP" sz="3600" b="1" dirty="0">
              <a:solidFill>
                <a:srgbClr val="FF0000"/>
              </a:solidFill>
              <a:latin typeface="Yu Mincho Demibold" charset="-128"/>
              <a:ea typeface="Yu Mincho Demibold" charset="-128"/>
              <a:cs typeface="Yu Mincho Demibold" charset="-128"/>
            </a:endParaRPr>
          </a:p>
          <a:p>
            <a:pPr marL="0" indent="0">
              <a:buNone/>
            </a:pP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14</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663271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無限スクロールのメリット</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コンテンツ プレースホルダー 2">
            <a:extLst>
              <a:ext uri="{FF2B5EF4-FFF2-40B4-BE49-F238E27FC236}">
                <a16:creationId xmlns:a16="http://schemas.microsoft.com/office/drawing/2014/main" id="{31E8AEFB-C845-4FFF-B1B9-4F7F50552069}"/>
              </a:ext>
            </a:extLst>
          </p:cNvPr>
          <p:cNvSpPr txBox="1">
            <a:spLocks/>
          </p:cNvSpPr>
          <p:nvPr/>
        </p:nvSpPr>
        <p:spPr>
          <a:xfrm>
            <a:off x="1107369" y="2013528"/>
            <a:ext cx="5359791" cy="3337364"/>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fontAlgn="base">
              <a:buNone/>
            </a:pPr>
            <a:r>
              <a:rPr lang="en-US" altLang="ja-JP" sz="2800" dirty="0">
                <a:solidFill>
                  <a:schemeClr val="tx1"/>
                </a:solidFill>
                <a:latin typeface="Yu Mincho Demibold" charset="-128"/>
                <a:ea typeface="Yu Mincho Demibold" charset="-128"/>
                <a:cs typeface="Yu Mincho Demibold" charset="-128"/>
              </a:rPr>
              <a:t>〈</a:t>
            </a:r>
            <a:r>
              <a:rPr lang="ja-JP" altLang="en-US" sz="2800" dirty="0">
                <a:solidFill>
                  <a:schemeClr val="tx1"/>
                </a:solidFill>
                <a:latin typeface="Yu Mincho Demibold" charset="-128"/>
                <a:ea typeface="Yu Mincho Demibold" charset="-128"/>
                <a:cs typeface="Yu Mincho Demibold" charset="-128"/>
              </a:rPr>
              <a:t>消費者目線</a:t>
            </a:r>
            <a:r>
              <a:rPr lang="en-US" altLang="ja-JP" sz="2800" dirty="0">
                <a:solidFill>
                  <a:schemeClr val="tx1"/>
                </a:solidFill>
                <a:latin typeface="Yu Mincho Demibold" charset="-128"/>
                <a:ea typeface="Yu Mincho Demibold" charset="-128"/>
                <a:cs typeface="Yu Mincho Demibold" charset="-128"/>
              </a:rPr>
              <a:t>〉</a:t>
            </a:r>
            <a:r>
              <a:rPr lang="ja-JP" altLang="en-US" sz="2800" dirty="0">
                <a:solidFill>
                  <a:schemeClr val="tx1"/>
                </a:solidFill>
                <a:latin typeface="Yu Mincho Demibold" charset="-128"/>
                <a:ea typeface="Yu Mincho Demibold" charset="-128"/>
                <a:cs typeface="Yu Mincho Demibold" charset="-128"/>
              </a:rPr>
              <a:t>　</a:t>
            </a:r>
            <a:endParaRPr lang="en-US" altLang="ja-JP" sz="2800" dirty="0">
              <a:solidFill>
                <a:schemeClr val="tx1"/>
              </a:solidFill>
              <a:latin typeface="Yu Mincho Demibold" charset="-128"/>
              <a:ea typeface="Yu Mincho Demibold" charset="-128"/>
              <a:cs typeface="Yu Mincho Demibold" charset="-128"/>
            </a:endParaRPr>
          </a:p>
          <a:p>
            <a:pPr marL="0" indent="0" fontAlgn="base">
              <a:buFont typeface="Calibri" panose="020F0502020204030204" pitchFamily="34" charset="0"/>
              <a:buNone/>
            </a:pPr>
            <a:r>
              <a:rPr lang="ja-JP" altLang="en-US" sz="3200" dirty="0">
                <a:solidFill>
                  <a:schemeClr val="tx1"/>
                </a:solidFill>
                <a:latin typeface="Yu Mincho Demibold" charset="-128"/>
                <a:ea typeface="Yu Mincho Demibold" charset="-128"/>
                <a:cs typeface="Yu Mincho Demibold" charset="-128"/>
              </a:rPr>
              <a:t>①</a:t>
            </a:r>
            <a:r>
              <a:rPr lang="ja-JP" altLang="en-US" sz="3200" u="sng" dirty="0">
                <a:solidFill>
                  <a:schemeClr val="tx1"/>
                </a:solidFill>
                <a:latin typeface="Yu Mincho Demibold" charset="-128"/>
                <a:ea typeface="Yu Mincho Demibold" charset="-128"/>
                <a:cs typeface="Yu Mincho Demibold" charset="-128"/>
              </a:rPr>
              <a:t>容易な操作性</a:t>
            </a:r>
          </a:p>
          <a:p>
            <a:r>
              <a:rPr lang="ja-JP" altLang="en-US" sz="2800" dirty="0">
                <a:solidFill>
                  <a:schemeClr val="tx1">
                    <a:lumMod val="95000"/>
                    <a:lumOff val="5000"/>
                  </a:schemeClr>
                </a:solidFill>
                <a:latin typeface="Yu Mincho Demibold" charset="-128"/>
                <a:ea typeface="Yu Mincho Demibold" charset="-128"/>
                <a:cs typeface="Yu Mincho Demibold" charset="-128"/>
              </a:rPr>
              <a:t>・スクロールはクリックより簡単に操作できる。</a:t>
            </a:r>
            <a:endParaRPr lang="en-US" altLang="ja-JP" sz="2800" dirty="0">
              <a:solidFill>
                <a:schemeClr val="tx1">
                  <a:lumMod val="95000"/>
                  <a:lumOff val="5000"/>
                </a:schemeClr>
              </a:solidFill>
              <a:latin typeface="Yu Mincho Demibold" charset="-128"/>
              <a:ea typeface="Yu Mincho Demibold" charset="-128"/>
              <a:cs typeface="Yu Mincho Demibold" charset="-128"/>
            </a:endParaRPr>
          </a:p>
          <a:p>
            <a:r>
              <a:rPr lang="ja-JP" altLang="en-US" sz="2800" dirty="0">
                <a:solidFill>
                  <a:schemeClr val="tx1">
                    <a:lumMod val="95000"/>
                    <a:lumOff val="5000"/>
                  </a:schemeClr>
                </a:solidFill>
                <a:latin typeface="Yu Mincho Demibold" charset="-128"/>
                <a:ea typeface="Yu Mincho Demibold" charset="-128"/>
                <a:cs typeface="Yu Mincho Demibold" charset="-128"/>
              </a:rPr>
              <a:t>・スクロールのみで操作できる</a:t>
            </a:r>
            <a:endParaRPr lang="en-US" altLang="ja-JP" sz="2800" dirty="0">
              <a:solidFill>
                <a:schemeClr val="tx1">
                  <a:lumMod val="95000"/>
                  <a:lumOff val="5000"/>
                </a:schemeClr>
              </a:solidFill>
              <a:latin typeface="Yu Mincho Demibold" charset="-128"/>
              <a:ea typeface="Yu Mincho Demibold" charset="-128"/>
              <a:cs typeface="Yu Mincho Demibold" charset="-128"/>
            </a:endParaRPr>
          </a:p>
          <a:p>
            <a:endParaRPr lang="en-US" altLang="ja-JP" sz="2400" dirty="0">
              <a:solidFill>
                <a:schemeClr val="tx1">
                  <a:lumMod val="95000"/>
                  <a:lumOff val="5000"/>
                </a:schemeClr>
              </a:solidFill>
              <a:latin typeface="Yu Mincho Demibold" charset="-128"/>
              <a:ea typeface="Yu Mincho Demibold" charset="-128"/>
              <a:cs typeface="Yu Mincho Demibold" charset="-128"/>
            </a:endParaRPr>
          </a:p>
          <a:p>
            <a:endParaRPr lang="en-US" altLang="ja-JP" dirty="0">
              <a:latin typeface="Yu Mincho Demibold" charset="-128"/>
              <a:ea typeface="Yu Mincho Demibold" charset="-128"/>
              <a:cs typeface="Yu Mincho Demibold" charset="-128"/>
            </a:endParaRPr>
          </a:p>
        </p:txBody>
      </p:sp>
      <p:pic>
        <p:nvPicPr>
          <p:cNvPr id="4" name="Picture 2" descr="Untitled-2">
            <a:extLst>
              <a:ext uri="{FF2B5EF4-FFF2-40B4-BE49-F238E27FC236}">
                <a16:creationId xmlns:a16="http://schemas.microsoft.com/office/drawing/2014/main" id="{3FD31852-A599-48E8-BB3F-1A1FFC7E51E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0"/>
          <a:stretch/>
        </p:blipFill>
        <p:spPr bwMode="auto">
          <a:xfrm>
            <a:off x="6457071" y="1864346"/>
            <a:ext cx="4633761" cy="4029711"/>
          </a:xfrm>
          <a:prstGeom prst="rect">
            <a:avLst/>
          </a:prstGeom>
          <a:noFill/>
          <a:effectLst/>
          <a:extLst>
            <a:ext uri="{909E8E84-426E-40DD-AFC4-6F175D3DCCD1}">
              <a14:hiddenFill xmlns:a14="http://schemas.microsoft.com/office/drawing/2010/main">
                <a:solidFill>
                  <a:srgbClr val="FFFFFF"/>
                </a:solidFill>
              </a14:hiddenFill>
            </a:ext>
          </a:extLst>
        </p:spPr>
      </p:pic>
      <p:sp>
        <p:nvSpPr>
          <p:cNvPr id="5" name="スライド番号プレースホルダー 4"/>
          <p:cNvSpPr>
            <a:spLocks noGrp="1"/>
          </p:cNvSpPr>
          <p:nvPr>
            <p:ph type="sldNum" sz="quarter" idx="12"/>
          </p:nvPr>
        </p:nvSpPr>
        <p:spPr>
          <a:xfrm>
            <a:off x="10936778" y="6533534"/>
            <a:ext cx="1255222" cy="32786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15</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6" name="テキスト ボックス 5"/>
          <p:cNvSpPr txBox="1"/>
          <p:nvPr/>
        </p:nvSpPr>
        <p:spPr>
          <a:xfrm>
            <a:off x="8915787" y="6029129"/>
            <a:ext cx="3276214" cy="369332"/>
          </a:xfrm>
          <a:prstGeom prst="rect">
            <a:avLst/>
          </a:prstGeom>
          <a:noFill/>
        </p:spPr>
        <p:txBody>
          <a:bodyPr wrap="square" rtlCol="0">
            <a:spAutoFit/>
          </a:bodyPr>
          <a:lstStyle/>
          <a:p>
            <a:r>
              <a:rPr kumimoji="1" lang="en-US" altLang="ja-JP" b="1" dirty="0">
                <a:latin typeface="Yu Mincho Demibold" charset="-128"/>
                <a:ea typeface="Yu Mincho Demibold" charset="-128"/>
                <a:cs typeface="Yu Mincho Demibold" charset="-128"/>
              </a:rPr>
              <a:t>(</a:t>
            </a:r>
            <a:r>
              <a:rPr kumimoji="1" lang="ja-JP" altLang="en-US" b="1" dirty="0">
                <a:latin typeface="Yu Mincho Demibold" charset="-128"/>
                <a:ea typeface="Yu Mincho Demibold" charset="-128"/>
                <a:cs typeface="Yu Mincho Demibold" charset="-128"/>
              </a:rPr>
              <a:t>出典：</a:t>
            </a:r>
            <a:r>
              <a:rPr kumimoji="1" lang="en-US" altLang="ja-JP" b="1" dirty="0">
                <a:latin typeface="Yu Mincho Demibold" charset="-128"/>
                <a:ea typeface="Yu Mincho Demibold" charset="-128"/>
                <a:cs typeface="Yu Mincho Demibold" charset="-128"/>
              </a:rPr>
              <a:t>Nick </a:t>
            </a:r>
            <a:r>
              <a:rPr kumimoji="1" lang="en-US" altLang="ja-JP" b="1" dirty="0" err="1">
                <a:latin typeface="Yu Mincho Demibold" charset="-128"/>
                <a:ea typeface="Yu Mincho Demibold" charset="-128"/>
                <a:cs typeface="Yu Mincho Demibold" charset="-128"/>
              </a:rPr>
              <a:t>Babich</a:t>
            </a:r>
            <a:r>
              <a:rPr kumimoji="1" lang="ja-JP" altLang="en-US" b="1" dirty="0">
                <a:latin typeface="Yu Mincho Demibold" charset="-128"/>
                <a:ea typeface="Yu Mincho Demibold" charset="-128"/>
                <a:cs typeface="Yu Mincho Demibold" charset="-128"/>
              </a:rPr>
              <a:t>　</a:t>
            </a:r>
            <a:r>
              <a:rPr kumimoji="1" lang="en-US" altLang="ja-JP" b="1" dirty="0">
                <a:latin typeface="Yu Mincho Demibold" charset="-128"/>
                <a:ea typeface="Yu Mincho Demibold" charset="-128"/>
                <a:cs typeface="Yu Mincho Demibold" charset="-128"/>
              </a:rPr>
              <a:t>2006</a:t>
            </a:r>
            <a:r>
              <a:rPr kumimoji="1" lang="ja-JP" altLang="en-US" b="1" dirty="0">
                <a:latin typeface="Yu Mincho Demibold" charset="-128"/>
                <a:ea typeface="Yu Mincho Demibold" charset="-128"/>
                <a:cs typeface="Yu Mincho Demibold" charset="-128"/>
              </a:rPr>
              <a:t>年</a:t>
            </a:r>
            <a:r>
              <a:rPr kumimoji="1" lang="en-US" altLang="ja-JP" b="1" dirty="0">
                <a:latin typeface="Yu Mincho Demibold" charset="-128"/>
                <a:ea typeface="Yu Mincho Demibold" charset="-128"/>
                <a:cs typeface="Yu Mincho Demibold" charset="-128"/>
              </a:rPr>
              <a:t>)</a:t>
            </a:r>
            <a:r>
              <a:rPr kumimoji="1" lang="ja-JP" altLang="en-US" b="1" dirty="0">
                <a:latin typeface="Yu Mincho Demibold" charset="-128"/>
                <a:ea typeface="Yu Mincho Demibold" charset="-128"/>
                <a:cs typeface="Yu Mincho Demibold" charset="-128"/>
              </a:rPr>
              <a:t>　</a:t>
            </a:r>
          </a:p>
        </p:txBody>
      </p:sp>
    </p:spTree>
    <p:extLst>
      <p:ext uri="{BB962C8B-B14F-4D97-AF65-F5344CB8AC3E}">
        <p14:creationId xmlns:p14="http://schemas.microsoft.com/office/powerpoint/2010/main" val="31502715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無限スクロールのメリット</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コンテンツ プレースホルダー 2">
            <a:extLst>
              <a:ext uri="{FF2B5EF4-FFF2-40B4-BE49-F238E27FC236}">
                <a16:creationId xmlns:a16="http://schemas.microsoft.com/office/drawing/2014/main" id="{31E8AEFB-C845-4FFF-B1B9-4F7F50552069}"/>
              </a:ext>
            </a:extLst>
          </p:cNvPr>
          <p:cNvSpPr txBox="1">
            <a:spLocks/>
          </p:cNvSpPr>
          <p:nvPr/>
        </p:nvSpPr>
        <p:spPr>
          <a:xfrm>
            <a:off x="748742" y="2095180"/>
            <a:ext cx="5681063" cy="3566272"/>
          </a:xfrm>
          <a:prstGeom prst="rect">
            <a:avLst/>
          </a:prstGeom>
        </p:spPr>
        <p:txBody>
          <a:bodyPr>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fontAlgn="base">
              <a:buFont typeface="Calibri" panose="020F0502020204030204" pitchFamily="34" charset="0"/>
              <a:buNone/>
            </a:pPr>
            <a:r>
              <a:rPr lang="en-US" altLang="ja-JP" sz="2800" dirty="0">
                <a:solidFill>
                  <a:schemeClr val="tx1"/>
                </a:solidFill>
                <a:latin typeface="Yu Mincho Demibold" charset="-128"/>
                <a:ea typeface="Yu Mincho Demibold" charset="-128"/>
                <a:cs typeface="Yu Mincho Demibold" charset="-128"/>
              </a:rPr>
              <a:t>〈</a:t>
            </a:r>
            <a:r>
              <a:rPr lang="ja-JP" altLang="en-US" sz="2800" dirty="0">
                <a:solidFill>
                  <a:schemeClr val="tx1"/>
                </a:solidFill>
                <a:latin typeface="Yu Mincho Demibold" charset="-128"/>
                <a:ea typeface="Yu Mincho Demibold" charset="-128"/>
                <a:cs typeface="Yu Mincho Demibold" charset="-128"/>
              </a:rPr>
              <a:t>消費者目線</a:t>
            </a:r>
            <a:r>
              <a:rPr lang="en-US" altLang="ja-JP" sz="2800" dirty="0">
                <a:solidFill>
                  <a:schemeClr val="tx1"/>
                </a:solidFill>
                <a:latin typeface="Yu Mincho Demibold" charset="-128"/>
                <a:ea typeface="Yu Mincho Demibold" charset="-128"/>
                <a:cs typeface="Yu Mincho Demibold" charset="-128"/>
              </a:rPr>
              <a:t>〉</a:t>
            </a:r>
          </a:p>
          <a:p>
            <a:pPr marL="0" indent="0" fontAlgn="base">
              <a:buFont typeface="Calibri" panose="020F0502020204030204" pitchFamily="34" charset="0"/>
              <a:buNone/>
            </a:pPr>
            <a:r>
              <a:rPr lang="ja-JP" altLang="en-US" sz="3200" dirty="0">
                <a:solidFill>
                  <a:schemeClr val="tx1"/>
                </a:solidFill>
                <a:latin typeface="Yu Mincho Demibold" charset="-128"/>
                <a:ea typeface="Yu Mincho Demibold" charset="-128"/>
                <a:cs typeface="Yu Mincho Demibold" charset="-128"/>
              </a:rPr>
              <a:t>②</a:t>
            </a:r>
            <a:r>
              <a:rPr lang="ja-JP" altLang="en-US" sz="3200" u="sng" dirty="0">
                <a:solidFill>
                  <a:schemeClr val="tx1"/>
                </a:solidFill>
                <a:latin typeface="Yu Mincho Demibold" charset="-128"/>
                <a:ea typeface="Yu Mincho Demibold" charset="-128"/>
                <a:cs typeface="Yu Mincho Demibold" charset="-128"/>
              </a:rPr>
              <a:t>大量な情報を閲覧しやすい</a:t>
            </a:r>
            <a:endParaRPr lang="en-US" altLang="ja-JP" sz="3200" u="sng" dirty="0">
              <a:solidFill>
                <a:schemeClr val="tx1"/>
              </a:solidFill>
              <a:latin typeface="Yu Mincho Demibold" charset="-128"/>
              <a:ea typeface="Yu Mincho Demibold" charset="-128"/>
              <a:cs typeface="Yu Mincho Demibold" charset="-128"/>
            </a:endParaRPr>
          </a:p>
          <a:p>
            <a:pPr marL="0" indent="0" fontAlgn="base">
              <a:buFont typeface="Calibri" panose="020F0502020204030204" pitchFamily="34" charset="0"/>
              <a:buNone/>
            </a:pPr>
            <a:r>
              <a:rPr lang="ja-JP" altLang="en-US" sz="2800" b="1" dirty="0">
                <a:solidFill>
                  <a:schemeClr val="tx1"/>
                </a:solidFill>
                <a:latin typeface="Yu Mincho Demibold" charset="-128"/>
                <a:ea typeface="Yu Mincho Demibold" charset="-128"/>
                <a:cs typeface="Yu Mincho Demibold" charset="-128"/>
              </a:rPr>
              <a:t>・ページが切り替わることがなく興味が途切れにくい。</a:t>
            </a:r>
            <a:endParaRPr lang="en-US" altLang="ja-JP" sz="2800" b="1" dirty="0">
              <a:solidFill>
                <a:schemeClr val="tx1"/>
              </a:solidFill>
              <a:latin typeface="Yu Mincho Demibold" charset="-128"/>
              <a:ea typeface="Yu Mincho Demibold" charset="-128"/>
              <a:cs typeface="Yu Mincho Demibold" charset="-128"/>
            </a:endParaRPr>
          </a:p>
          <a:p>
            <a:pPr marL="0" indent="0" fontAlgn="base">
              <a:buFont typeface="Calibri" panose="020F0502020204030204" pitchFamily="34" charset="0"/>
              <a:buNone/>
            </a:pPr>
            <a:r>
              <a:rPr lang="ja-JP" altLang="en-US" sz="2800" b="1" dirty="0">
                <a:solidFill>
                  <a:schemeClr val="tx1"/>
                </a:solidFill>
                <a:latin typeface="Yu Mincho Demibold" charset="-128"/>
                <a:ea typeface="Yu Mincho Demibold" charset="-128"/>
                <a:cs typeface="Yu Mincho Demibold" charset="-128"/>
              </a:rPr>
              <a:t>・スクロールとともにどんどん情報が流れていくので、わくわく感や期待が高まる。</a:t>
            </a:r>
            <a:endParaRPr lang="en-US" altLang="ja-JP" sz="2800" b="1" dirty="0">
              <a:solidFill>
                <a:schemeClr val="tx1"/>
              </a:solidFill>
              <a:latin typeface="Yu Mincho Demibold" charset="-128"/>
              <a:ea typeface="Yu Mincho Demibold" charset="-128"/>
              <a:cs typeface="Yu Mincho Demibold" charset="-128"/>
            </a:endParaRPr>
          </a:p>
          <a:p>
            <a:pPr marL="0" indent="0" fontAlgn="base">
              <a:buFont typeface="Calibri" panose="020F0502020204030204" pitchFamily="34" charset="0"/>
              <a:buNone/>
            </a:pPr>
            <a:endParaRPr lang="ja-JP" altLang="en-US" sz="2400" dirty="0">
              <a:solidFill>
                <a:schemeClr val="tx1">
                  <a:lumMod val="95000"/>
                  <a:lumOff val="5000"/>
                </a:schemeClr>
              </a:solidFill>
              <a:latin typeface="Yu Mincho Demibold" charset="-128"/>
              <a:ea typeface="Yu Mincho Demibold" charset="-128"/>
              <a:cs typeface="Yu Mincho Demibold" charset="-128"/>
            </a:endParaRPr>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16</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6" name="テキスト ボックス 5"/>
          <p:cNvSpPr txBox="1"/>
          <p:nvPr/>
        </p:nvSpPr>
        <p:spPr>
          <a:xfrm>
            <a:off x="3184340" y="6019272"/>
            <a:ext cx="3245465" cy="369332"/>
          </a:xfrm>
          <a:prstGeom prst="rect">
            <a:avLst/>
          </a:prstGeom>
          <a:noFill/>
        </p:spPr>
        <p:txBody>
          <a:bodyPr wrap="square" rtlCol="0">
            <a:spAutoFit/>
          </a:bodyPr>
          <a:lstStyle/>
          <a:p>
            <a:r>
              <a:rPr lang="en-US" altLang="ja-JP" b="1" dirty="0">
                <a:latin typeface="Yu Mincho Demibold" charset="-128"/>
                <a:ea typeface="Yu Mincho Demibold" charset="-128"/>
                <a:cs typeface="Yu Mincho Demibold" charset="-128"/>
              </a:rPr>
              <a:t>(</a:t>
            </a:r>
            <a:r>
              <a:rPr kumimoji="1" lang="ja-JP" altLang="en-US" b="1" dirty="0">
                <a:latin typeface="Yu Mincho Demibold" charset="-128"/>
                <a:ea typeface="Yu Mincho Demibold" charset="-128"/>
                <a:cs typeface="Yu Mincho Demibold" charset="-128"/>
              </a:rPr>
              <a:t>出典：</a:t>
            </a:r>
            <a:r>
              <a:rPr kumimoji="1" lang="en-US" altLang="ja-JP" b="1" dirty="0">
                <a:latin typeface="Yu Mincho Demibold" charset="-128"/>
                <a:ea typeface="Yu Mincho Demibold" charset="-128"/>
                <a:cs typeface="Yu Mincho Demibold" charset="-128"/>
              </a:rPr>
              <a:t>Nick </a:t>
            </a:r>
            <a:r>
              <a:rPr kumimoji="1" lang="en-US" altLang="ja-JP" b="1" dirty="0" err="1">
                <a:latin typeface="Yu Mincho Demibold" charset="-128"/>
                <a:ea typeface="Yu Mincho Demibold" charset="-128"/>
                <a:cs typeface="Yu Mincho Demibold" charset="-128"/>
              </a:rPr>
              <a:t>Babich</a:t>
            </a:r>
            <a:r>
              <a:rPr kumimoji="1" lang="ja-JP" altLang="en-US" b="1" dirty="0">
                <a:latin typeface="Yu Mincho Demibold" charset="-128"/>
                <a:ea typeface="Yu Mincho Demibold" charset="-128"/>
                <a:cs typeface="Yu Mincho Demibold" charset="-128"/>
              </a:rPr>
              <a:t>　</a:t>
            </a:r>
            <a:r>
              <a:rPr lang="en-US" altLang="ja-JP" b="1" dirty="0">
                <a:latin typeface="Yu Mincho Demibold" charset="-128"/>
                <a:ea typeface="Yu Mincho Demibold" charset="-128"/>
                <a:cs typeface="Yu Mincho Demibold" charset="-128"/>
              </a:rPr>
              <a:t>2006</a:t>
            </a:r>
            <a:r>
              <a:rPr lang="ja-JP" altLang="en-US" b="1" dirty="0">
                <a:latin typeface="Yu Mincho Demibold" charset="-128"/>
                <a:ea typeface="Yu Mincho Demibold" charset="-128"/>
                <a:cs typeface="Yu Mincho Demibold" charset="-128"/>
              </a:rPr>
              <a:t>年</a:t>
            </a:r>
            <a:r>
              <a:rPr lang="en-US" altLang="ja-JP" b="1" dirty="0">
                <a:latin typeface="Yu Mincho Demibold" charset="-128"/>
                <a:ea typeface="Yu Mincho Demibold" charset="-128"/>
                <a:cs typeface="Yu Mincho Demibold" charset="-128"/>
              </a:rPr>
              <a:t>)</a:t>
            </a:r>
            <a:endParaRPr kumimoji="1" lang="ja-JP" altLang="en-US" b="1" dirty="0">
              <a:latin typeface="Yu Mincho Demibold" charset="-128"/>
              <a:ea typeface="Yu Mincho Demibold" charset="-128"/>
              <a:cs typeface="Yu Mincho Demibold" charset="-128"/>
            </a:endParaRPr>
          </a:p>
        </p:txBody>
      </p:sp>
      <p:pic>
        <p:nvPicPr>
          <p:cNvPr id="7" name="図 6">
            <a:extLst>
              <a:ext uri="{FF2B5EF4-FFF2-40B4-BE49-F238E27FC236}">
                <a16:creationId xmlns:a16="http://schemas.microsoft.com/office/drawing/2014/main" id="{32328BDC-15A3-49A1-AE67-D13B72BBB882}"/>
              </a:ext>
            </a:extLst>
          </p:cNvPr>
          <p:cNvPicPr>
            <a:picLocks noChangeAspect="1"/>
          </p:cNvPicPr>
          <p:nvPr/>
        </p:nvPicPr>
        <p:blipFill>
          <a:blip r:embed="rId2"/>
          <a:stretch>
            <a:fillRect/>
          </a:stretch>
        </p:blipFill>
        <p:spPr>
          <a:xfrm>
            <a:off x="6718858" y="1899666"/>
            <a:ext cx="4724400" cy="4229100"/>
          </a:xfrm>
          <a:prstGeom prst="rect">
            <a:avLst/>
          </a:prstGeom>
        </p:spPr>
      </p:pic>
    </p:spTree>
    <p:extLst>
      <p:ext uri="{BB962C8B-B14F-4D97-AF65-F5344CB8AC3E}">
        <p14:creationId xmlns:p14="http://schemas.microsoft.com/office/powerpoint/2010/main" val="2474006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Yu Mincho Demibold" charset="-128"/>
                <a:ea typeface="Yu Mincho Demibold" charset="-128"/>
                <a:cs typeface="Yu Mincho Demibold" charset="-128"/>
              </a:rPr>
              <a:t>現状分析</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無限スクロールのメリット</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17</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5" name="テキスト ボックス 4"/>
          <p:cNvSpPr txBox="1"/>
          <p:nvPr/>
        </p:nvSpPr>
        <p:spPr>
          <a:xfrm>
            <a:off x="1097279" y="1973453"/>
            <a:ext cx="10760423" cy="4093428"/>
          </a:xfrm>
          <a:prstGeom prst="rect">
            <a:avLst/>
          </a:prstGeom>
          <a:noFill/>
        </p:spPr>
        <p:txBody>
          <a:bodyPr wrap="square" rtlCol="0">
            <a:spAutoFit/>
          </a:bodyPr>
          <a:lstStyle/>
          <a:p>
            <a:r>
              <a:rPr kumimoji="1" lang="en-US" altLang="ja-JP" sz="2800" dirty="0">
                <a:latin typeface="Yu Mincho Demibold" charset="-128"/>
                <a:ea typeface="Yu Mincho Demibold" charset="-128"/>
                <a:cs typeface="Yu Mincho Demibold" charset="-128"/>
              </a:rPr>
              <a:t>〈</a:t>
            </a:r>
            <a:r>
              <a:rPr lang="ja-JP" altLang="en-US" sz="2800" dirty="0">
                <a:latin typeface="Yu Mincho Demibold" charset="-128"/>
                <a:ea typeface="Yu Mincho Demibold" charset="-128"/>
                <a:cs typeface="Yu Mincho Demibold" charset="-128"/>
              </a:rPr>
              <a:t>企業目線</a:t>
            </a:r>
            <a:r>
              <a:rPr kumimoji="1" lang="en-US" altLang="ja-JP" sz="2800" dirty="0">
                <a:latin typeface="Yu Mincho Demibold" charset="-128"/>
                <a:ea typeface="Yu Mincho Demibold" charset="-128"/>
                <a:cs typeface="Yu Mincho Demibold" charset="-128"/>
              </a:rPr>
              <a:t>〉</a:t>
            </a:r>
          </a:p>
          <a:p>
            <a:r>
              <a:rPr lang="ja-JP" altLang="en-US" sz="2800" dirty="0">
                <a:latin typeface="Yu Mincho Demibold" charset="-128"/>
                <a:ea typeface="Yu Mincho Demibold" charset="-128"/>
                <a:cs typeface="Yu Mincho Demibold" charset="-128"/>
              </a:rPr>
              <a:t>　</a:t>
            </a:r>
            <a:r>
              <a:rPr lang="ja-JP" altLang="en-US" sz="3200" dirty="0">
                <a:latin typeface="Yu Mincho Demibold" charset="-128"/>
                <a:ea typeface="Yu Mincho Demibold" charset="-128"/>
                <a:cs typeface="Yu Mincho Demibold" charset="-128"/>
              </a:rPr>
              <a:t>①</a:t>
            </a:r>
            <a:r>
              <a:rPr lang="ja-JP" altLang="en-US" sz="3200" u="sng" dirty="0">
                <a:latin typeface="Yu Mincho Demibold" charset="-128"/>
                <a:ea typeface="Yu Mincho Demibold" charset="-128"/>
                <a:cs typeface="Yu Mincho Demibold" charset="-128"/>
              </a:rPr>
              <a:t>顧客満足度の向上</a:t>
            </a:r>
            <a:r>
              <a:rPr lang="en-US" altLang="ja-JP" sz="3200" u="sng" dirty="0">
                <a:latin typeface="Yu Mincho Demibold" charset="-128"/>
                <a:ea typeface="Yu Mincho Demibold" charset="-128"/>
                <a:cs typeface="Yu Mincho Demibold" charset="-128"/>
              </a:rPr>
              <a:t>/</a:t>
            </a:r>
            <a:r>
              <a:rPr lang="ja-JP" altLang="en-US" sz="3200" u="sng" dirty="0">
                <a:latin typeface="Yu Mincho Demibold" charset="-128"/>
                <a:ea typeface="Yu Mincho Demibold" charset="-128"/>
                <a:cs typeface="Yu Mincho Demibold" charset="-128"/>
              </a:rPr>
              <a:t>離脱率の軽減</a:t>
            </a:r>
            <a:endParaRPr lang="en-US" altLang="ja-JP" sz="3200" u="sng"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サイトの読み込み時間を短くすることで、満足度を向上させ離脱率軽減することができる。</a:t>
            </a:r>
            <a:r>
              <a:rPr lang="en-US" altLang="ja-JP" sz="2000" dirty="0">
                <a:latin typeface="Yu Mincho Demibold" charset="-128"/>
                <a:ea typeface="Yu Mincho Demibold" charset="-128"/>
                <a:cs typeface="Yu Mincho Demibold" charset="-128"/>
              </a:rPr>
              <a:t>(Google</a:t>
            </a:r>
            <a:r>
              <a:rPr lang="ja-JP" altLang="en-US" sz="2000" dirty="0">
                <a:latin typeface="Yu Mincho Demibold" charset="-128"/>
                <a:ea typeface="Yu Mincho Demibold" charset="-128"/>
                <a:cs typeface="Yu Mincho Demibold" charset="-128"/>
              </a:rPr>
              <a:t>調査</a:t>
            </a:r>
            <a:r>
              <a:rPr lang="en-US" altLang="ja-JP" sz="2000" dirty="0">
                <a:latin typeface="Yu Mincho Demibold" charset="-128"/>
                <a:ea typeface="Yu Mincho Demibold" charset="-128"/>
                <a:cs typeface="Yu Mincho Demibold" charset="-128"/>
              </a:rPr>
              <a:t>)</a:t>
            </a:r>
          </a:p>
          <a:p>
            <a:r>
              <a:rPr lang="ja-JP" altLang="en-US" sz="2800" dirty="0">
                <a:latin typeface="Yu Mincho Demibold" charset="-128"/>
                <a:ea typeface="Yu Mincho Demibold" charset="-128"/>
                <a:cs typeface="Yu Mincho Demibold" charset="-128"/>
              </a:rPr>
              <a:t>　　</a:t>
            </a:r>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a:t>
            </a:r>
            <a:r>
              <a:rPr lang="ja-JP" altLang="en-US" sz="3200" dirty="0">
                <a:latin typeface="Yu Mincho Demibold" charset="-128"/>
                <a:ea typeface="Yu Mincho Demibold" charset="-128"/>
                <a:cs typeface="Yu Mincho Demibold" charset="-128"/>
              </a:rPr>
              <a:t>②ユーザーをサイトにとどめておくことができる</a:t>
            </a:r>
            <a:endParaRPr lang="en-US" altLang="ja-JP" sz="32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ユーザーが下へスクロールするに従い表示され続ける情報が、まだ終わっていないように見えるため</a:t>
            </a:r>
            <a:r>
              <a:rPr lang="en-US" altLang="ja-JP" sz="2800" dirty="0">
                <a:latin typeface="Yu Mincho Demibold" charset="-128"/>
                <a:ea typeface="Yu Mincho Demibold" charset="-128"/>
                <a:cs typeface="Yu Mincho Demibold" charset="-128"/>
              </a:rPr>
              <a:t>   </a:t>
            </a:r>
            <a:r>
              <a:rPr lang="en-US" altLang="ja-JP" sz="2000" dirty="0">
                <a:latin typeface="Yu Mincho Demibold" charset="-128"/>
                <a:ea typeface="Yu Mincho Demibold" charset="-128"/>
                <a:cs typeface="Yu Mincho Demibold" charset="-128"/>
              </a:rPr>
              <a:t>(Stephen Moyers,2016)</a:t>
            </a:r>
          </a:p>
          <a:p>
            <a:endParaRPr lang="ja-JP" altLang="en-US" sz="2800" dirty="0"/>
          </a:p>
        </p:txBody>
      </p:sp>
    </p:spTree>
    <p:extLst>
      <p:ext uri="{BB962C8B-B14F-4D97-AF65-F5344CB8AC3E}">
        <p14:creationId xmlns:p14="http://schemas.microsoft.com/office/powerpoint/2010/main" val="17632347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無限スクロールのデメリット</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テキスト ボックス 2"/>
          <p:cNvSpPr txBox="1"/>
          <p:nvPr/>
        </p:nvSpPr>
        <p:spPr>
          <a:xfrm>
            <a:off x="1097280" y="2035993"/>
            <a:ext cx="6350655" cy="2739211"/>
          </a:xfrm>
          <a:prstGeom prst="rect">
            <a:avLst/>
          </a:prstGeom>
          <a:noFill/>
        </p:spPr>
        <p:txBody>
          <a:bodyPr wrap="square" rtlCol="0">
            <a:spAutoFit/>
          </a:bodyPr>
          <a:lstStyle/>
          <a:p>
            <a:endParaRPr lang="en-US" altLang="ja-JP" sz="2800" dirty="0">
              <a:latin typeface="Yu Mincho Demibold" charset="-128"/>
              <a:ea typeface="Yu Mincho Demibold" charset="-128"/>
              <a:cs typeface="Yu Mincho Demibold" charset="-128"/>
            </a:endParaRPr>
          </a:p>
          <a:p>
            <a:r>
              <a:rPr lang="en-US" altLang="ja-JP" sz="2800" dirty="0">
                <a:latin typeface="Yu Mincho Demibold" charset="-128"/>
                <a:ea typeface="Yu Mincho Demibold" charset="-128"/>
                <a:cs typeface="Yu Mincho Demibold" charset="-128"/>
              </a:rPr>
              <a:t>〈</a:t>
            </a:r>
            <a:r>
              <a:rPr lang="ja-JP" altLang="en-US" sz="2800" dirty="0">
                <a:latin typeface="Yu Mincho Demibold" charset="-128"/>
                <a:ea typeface="Yu Mincho Demibold" charset="-128"/>
                <a:cs typeface="Yu Mincho Demibold" charset="-128"/>
              </a:rPr>
              <a:t>消費者目線</a:t>
            </a:r>
            <a:r>
              <a:rPr lang="en-US" altLang="ja-JP" sz="2800" dirty="0">
                <a:latin typeface="Yu Mincho Demibold" charset="-128"/>
                <a:ea typeface="Yu Mincho Demibold" charset="-128"/>
                <a:cs typeface="Yu Mincho Demibold" charset="-128"/>
              </a:rPr>
              <a:t>〉</a:t>
            </a:r>
          </a:p>
          <a:p>
            <a:r>
              <a:rPr lang="ja-JP" altLang="en-US" sz="3200" dirty="0">
                <a:latin typeface="Yu Mincho Demibold" charset="-128"/>
                <a:ea typeface="Yu Mincho Demibold" charset="-128"/>
                <a:cs typeface="Yu Mincho Demibold" charset="-128"/>
              </a:rPr>
              <a:t>①</a:t>
            </a:r>
            <a:r>
              <a:rPr lang="ja-JP" altLang="en-US" sz="3200" u="sng" dirty="0">
                <a:latin typeface="Yu Mincho Demibold" charset="-128"/>
                <a:ea typeface="Yu Mincho Demibold" charset="-128"/>
                <a:cs typeface="Yu Mincho Demibold" charset="-128"/>
              </a:rPr>
              <a:t>情報量が多すぎる</a:t>
            </a:r>
            <a:endParaRPr kumimoji="1" lang="en-US" altLang="ja-JP" sz="3200" b="1" u="sng"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無限スクロールサイトを見た場合、画面に出てくる情報の量が多い為、情報量に圧倒されてしまう恐れがある。</a:t>
            </a:r>
            <a:endParaRPr kumimoji="1" lang="ja-JP" altLang="en-US" sz="2400" dirty="0">
              <a:latin typeface="Yu Mincho Demibold" charset="-128"/>
              <a:ea typeface="Yu Mincho Demibold" charset="-128"/>
              <a:cs typeface="Yu Mincho Demibold" charset="-128"/>
            </a:endParaRPr>
          </a:p>
        </p:txBody>
      </p:sp>
      <p:sp>
        <p:nvSpPr>
          <p:cNvPr id="5" name="スライド番号プレースホルダー 4"/>
          <p:cNvSpPr>
            <a:spLocks noGrp="1"/>
          </p:cNvSpPr>
          <p:nvPr>
            <p:ph type="sldNum" sz="quarter" idx="12"/>
          </p:nvPr>
        </p:nvSpPr>
        <p:spPr>
          <a:xfrm>
            <a:off x="10879975" y="650761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18</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6" name="テキスト ボックス 5"/>
          <p:cNvSpPr txBox="1"/>
          <p:nvPr/>
        </p:nvSpPr>
        <p:spPr>
          <a:xfrm>
            <a:off x="4202470" y="6036901"/>
            <a:ext cx="3245465" cy="369332"/>
          </a:xfrm>
          <a:prstGeom prst="rect">
            <a:avLst/>
          </a:prstGeom>
          <a:noFill/>
        </p:spPr>
        <p:txBody>
          <a:bodyPr wrap="square" rtlCol="0">
            <a:spAutoFit/>
          </a:bodyPr>
          <a:lstStyle/>
          <a:p>
            <a:r>
              <a:rPr lang="en-US" altLang="ja-JP" b="1" dirty="0">
                <a:latin typeface="Yu Mincho Demibold" charset="-128"/>
                <a:ea typeface="Yu Mincho Demibold" charset="-128"/>
                <a:cs typeface="Yu Mincho Demibold" charset="-128"/>
              </a:rPr>
              <a:t>(</a:t>
            </a:r>
            <a:r>
              <a:rPr kumimoji="1" lang="ja-JP" altLang="en-US" b="1" dirty="0">
                <a:latin typeface="Yu Mincho Demibold" charset="-128"/>
                <a:ea typeface="Yu Mincho Demibold" charset="-128"/>
                <a:cs typeface="Yu Mincho Demibold" charset="-128"/>
              </a:rPr>
              <a:t>出典：</a:t>
            </a:r>
            <a:r>
              <a:rPr kumimoji="1" lang="en-US" altLang="ja-JP" b="1" dirty="0">
                <a:latin typeface="Yu Mincho Demibold" charset="-128"/>
                <a:ea typeface="Yu Mincho Demibold" charset="-128"/>
                <a:cs typeface="Yu Mincho Demibold" charset="-128"/>
              </a:rPr>
              <a:t>Nick </a:t>
            </a:r>
            <a:r>
              <a:rPr kumimoji="1" lang="en-US" altLang="ja-JP" b="1" dirty="0" err="1">
                <a:latin typeface="Yu Mincho Demibold" charset="-128"/>
                <a:ea typeface="Yu Mincho Demibold" charset="-128"/>
                <a:cs typeface="Yu Mincho Demibold" charset="-128"/>
              </a:rPr>
              <a:t>Babich</a:t>
            </a:r>
            <a:r>
              <a:rPr kumimoji="1" lang="ja-JP" altLang="en-US" b="1" dirty="0">
                <a:latin typeface="Yu Mincho Demibold" charset="-128"/>
                <a:ea typeface="Yu Mincho Demibold" charset="-128"/>
                <a:cs typeface="Yu Mincho Demibold" charset="-128"/>
              </a:rPr>
              <a:t>　</a:t>
            </a:r>
            <a:r>
              <a:rPr lang="en-US" altLang="ja-JP" b="1" dirty="0">
                <a:latin typeface="Yu Mincho Demibold" charset="-128"/>
                <a:ea typeface="Yu Mincho Demibold" charset="-128"/>
                <a:cs typeface="Yu Mincho Demibold" charset="-128"/>
              </a:rPr>
              <a:t>2006</a:t>
            </a:r>
            <a:r>
              <a:rPr lang="ja-JP" altLang="en-US" b="1" dirty="0">
                <a:latin typeface="Yu Mincho Demibold" charset="-128"/>
                <a:ea typeface="Yu Mincho Demibold" charset="-128"/>
                <a:cs typeface="Yu Mincho Demibold" charset="-128"/>
              </a:rPr>
              <a:t>年</a:t>
            </a:r>
            <a:r>
              <a:rPr lang="en-US" altLang="ja-JP" b="1" dirty="0">
                <a:latin typeface="Yu Mincho Demibold" charset="-128"/>
                <a:ea typeface="Yu Mincho Demibold" charset="-128"/>
                <a:cs typeface="Yu Mincho Demibold" charset="-128"/>
              </a:rPr>
              <a:t>)</a:t>
            </a:r>
            <a:endParaRPr kumimoji="1" lang="ja-JP" altLang="en-US" b="1" dirty="0">
              <a:latin typeface="Yu Mincho Demibold" charset="-128"/>
              <a:ea typeface="Yu Mincho Demibold" charset="-128"/>
              <a:cs typeface="Yu Mincho Demibold" charset="-128"/>
            </a:endParaRPr>
          </a:p>
        </p:txBody>
      </p:sp>
      <p:pic>
        <p:nvPicPr>
          <p:cNvPr id="4" name="図 3">
            <a:extLst>
              <a:ext uri="{FF2B5EF4-FFF2-40B4-BE49-F238E27FC236}">
                <a16:creationId xmlns:a16="http://schemas.microsoft.com/office/drawing/2014/main" id="{E4B8D6D7-61C5-4296-B18D-44551047E3DB}"/>
              </a:ext>
            </a:extLst>
          </p:cNvPr>
          <p:cNvPicPr>
            <a:picLocks noChangeAspect="1"/>
          </p:cNvPicPr>
          <p:nvPr/>
        </p:nvPicPr>
        <p:blipFill>
          <a:blip r:embed="rId2"/>
          <a:stretch>
            <a:fillRect/>
          </a:stretch>
        </p:blipFill>
        <p:spPr>
          <a:xfrm>
            <a:off x="7929562" y="1659092"/>
            <a:ext cx="3667125" cy="4562475"/>
          </a:xfrm>
          <a:prstGeom prst="rect">
            <a:avLst/>
          </a:prstGeom>
        </p:spPr>
      </p:pic>
    </p:spTree>
    <p:extLst>
      <p:ext uri="{BB962C8B-B14F-4D97-AF65-F5344CB8AC3E}">
        <p14:creationId xmlns:p14="http://schemas.microsoft.com/office/powerpoint/2010/main" val="281507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無限スクロールのデメリット</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テキスト ボックス 2"/>
          <p:cNvSpPr txBox="1"/>
          <p:nvPr/>
        </p:nvSpPr>
        <p:spPr>
          <a:xfrm>
            <a:off x="1097280" y="1898892"/>
            <a:ext cx="6394901" cy="3354765"/>
          </a:xfrm>
          <a:prstGeom prst="rect">
            <a:avLst/>
          </a:prstGeom>
          <a:noFill/>
        </p:spPr>
        <p:txBody>
          <a:bodyPr wrap="square" rtlCol="0">
            <a:spAutoFit/>
          </a:bodyPr>
          <a:lstStyle/>
          <a:p>
            <a:r>
              <a:rPr kumimoji="1" lang="en-US" altLang="ja-JP" sz="2800">
                <a:latin typeface="Yu Mincho Demibold" charset="-128"/>
                <a:ea typeface="Yu Mincho Demibold" charset="-128"/>
                <a:cs typeface="Yu Mincho Demibold" charset="-128"/>
              </a:rPr>
              <a:t>〈</a:t>
            </a:r>
            <a:r>
              <a:rPr kumimoji="1" lang="ja-JP" altLang="en-US" sz="2800" dirty="0">
                <a:latin typeface="Yu Mincho Demibold" charset="-128"/>
                <a:ea typeface="Yu Mincho Demibold" charset="-128"/>
                <a:cs typeface="Yu Mincho Demibold" charset="-128"/>
              </a:rPr>
              <a:t>消費者目線</a:t>
            </a:r>
            <a:r>
              <a:rPr kumimoji="1" lang="en-US" altLang="ja-JP" sz="2800" dirty="0">
                <a:latin typeface="Yu Mincho Demibold" charset="-128"/>
                <a:ea typeface="Yu Mincho Demibold" charset="-128"/>
                <a:cs typeface="Yu Mincho Demibold" charset="-128"/>
              </a:rPr>
              <a:t>〉</a:t>
            </a:r>
            <a:endParaRPr kumimoji="1" lang="en-US" altLang="ja-JP" sz="2800" dirty="0">
              <a:solidFill>
                <a:srgbClr val="FF0000"/>
              </a:solidFill>
              <a:latin typeface="Yu Mincho Demibold" charset="-128"/>
              <a:ea typeface="Yu Mincho Demibold" charset="-128"/>
              <a:cs typeface="Yu Mincho Demibold" charset="-128"/>
            </a:endParaRPr>
          </a:p>
          <a:p>
            <a:r>
              <a:rPr lang="ja-JP" altLang="en-US" sz="3200" dirty="0">
                <a:latin typeface="Yu Mincho Demibold" charset="-128"/>
                <a:ea typeface="Yu Mincho Demibold" charset="-128"/>
                <a:cs typeface="Yu Mincho Demibold" charset="-128"/>
              </a:rPr>
              <a:t>②</a:t>
            </a:r>
            <a:r>
              <a:rPr lang="ja-JP" altLang="en-US" sz="3200" u="sng" dirty="0">
                <a:latin typeface="Yu Mincho Demibold" charset="-128"/>
                <a:ea typeface="Yu Mincho Demibold" charset="-128"/>
                <a:cs typeface="Yu Mincho Demibold" charset="-128"/>
              </a:rPr>
              <a:t>サイト内の同じ位置に戻るこ</a:t>
            </a:r>
            <a:endParaRPr lang="en-US" altLang="ja-JP" sz="3200" u="sng" dirty="0">
              <a:latin typeface="Yu Mincho Demibold" charset="-128"/>
              <a:ea typeface="Yu Mincho Demibold" charset="-128"/>
              <a:cs typeface="Yu Mincho Demibold" charset="-128"/>
            </a:endParaRPr>
          </a:p>
          <a:p>
            <a:r>
              <a:rPr lang="ja-JP" altLang="en-US" sz="3200" dirty="0">
                <a:latin typeface="Yu Mincho Demibold" charset="-128"/>
                <a:ea typeface="Yu Mincho Demibold" charset="-128"/>
                <a:cs typeface="Yu Mincho Demibold" charset="-128"/>
              </a:rPr>
              <a:t>　</a:t>
            </a:r>
            <a:r>
              <a:rPr lang="ja-JP" altLang="en-US" sz="3200" u="sng" dirty="0">
                <a:latin typeface="Yu Mincho Demibold" charset="-128"/>
                <a:ea typeface="Yu Mincho Demibold" charset="-128"/>
                <a:cs typeface="Yu Mincho Demibold" charset="-128"/>
              </a:rPr>
              <a:t>とが</a:t>
            </a:r>
            <a:r>
              <a:rPr lang="ja-JP" altLang="en-US" sz="3200" b="1" u="sng" dirty="0">
                <a:latin typeface="Yu Mincho Demibold" charset="-128"/>
                <a:ea typeface="Yu Mincho Demibold" charset="-128"/>
                <a:cs typeface="Yu Mincho Demibold" charset="-128"/>
              </a:rPr>
              <a:t>困難</a:t>
            </a:r>
            <a:endParaRPr kumimoji="1" lang="en-US" altLang="ja-JP" sz="3200" b="1" u="sng" dirty="0">
              <a:solidFill>
                <a:srgbClr val="FF0000"/>
              </a:solidFill>
              <a:latin typeface="Yu Mincho Demibold" charset="-128"/>
              <a:ea typeface="Yu Mincho Demibold" charset="-128"/>
              <a:cs typeface="Yu Mincho Demibold" charset="-128"/>
            </a:endParaRPr>
          </a:p>
          <a:p>
            <a:endParaRPr lang="en-US" altLang="ja-JP" sz="2400" dirty="0">
              <a:solidFill>
                <a:srgbClr val="FF0000"/>
              </a:solidFill>
              <a:latin typeface="Yu Mincho Demibold" charset="-128"/>
              <a:ea typeface="Yu Mincho Demibold" charset="-128"/>
              <a:cs typeface="Yu Mincho Demibold" charset="-128"/>
            </a:endParaRPr>
          </a:p>
          <a:p>
            <a:r>
              <a:rPr kumimoji="1" lang="ja-JP" altLang="en-US" sz="2400" dirty="0">
                <a:solidFill>
                  <a:srgbClr val="FF0000"/>
                </a:solidFill>
                <a:latin typeface="Yu Mincho Demibold" charset="-128"/>
                <a:ea typeface="Yu Mincho Demibold" charset="-128"/>
                <a:cs typeface="Yu Mincho Demibold" charset="-128"/>
              </a:rPr>
              <a:t>　</a:t>
            </a:r>
            <a:r>
              <a:rPr kumimoji="1" lang="ja-JP" altLang="en-US" sz="2400" dirty="0">
                <a:latin typeface="Yu Mincho Demibold" charset="-128"/>
                <a:ea typeface="Yu Mincho Demibold" charset="-128"/>
                <a:cs typeface="Yu Mincho Demibold" charset="-128"/>
              </a:rPr>
              <a:t>サイト内にお気に入り機能やブックマーク機能がない場合、コンテンツの探索は振り出しに戻り、同じ位置に戻るためには再びスクロールする必要がある。</a:t>
            </a:r>
            <a:endParaRPr kumimoji="1" lang="en-US" altLang="ja-JP" sz="2400" dirty="0"/>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19</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7" name="テキスト ボックス 6"/>
          <p:cNvSpPr txBox="1"/>
          <p:nvPr/>
        </p:nvSpPr>
        <p:spPr>
          <a:xfrm>
            <a:off x="4503747" y="6042777"/>
            <a:ext cx="3245465" cy="369332"/>
          </a:xfrm>
          <a:prstGeom prst="rect">
            <a:avLst/>
          </a:prstGeom>
          <a:noFill/>
        </p:spPr>
        <p:txBody>
          <a:bodyPr wrap="square" rtlCol="0">
            <a:spAutoFit/>
          </a:bodyPr>
          <a:lstStyle/>
          <a:p>
            <a:r>
              <a:rPr lang="en-US" altLang="ja-JP" b="1" dirty="0">
                <a:latin typeface="Yu Mincho Demibold" charset="-128"/>
                <a:ea typeface="Yu Mincho Demibold" charset="-128"/>
                <a:cs typeface="Yu Mincho Demibold" charset="-128"/>
              </a:rPr>
              <a:t>(</a:t>
            </a:r>
            <a:r>
              <a:rPr kumimoji="1" lang="ja-JP" altLang="en-US" b="1" dirty="0">
                <a:latin typeface="Yu Mincho Demibold" charset="-128"/>
                <a:ea typeface="Yu Mincho Demibold" charset="-128"/>
                <a:cs typeface="Yu Mincho Demibold" charset="-128"/>
              </a:rPr>
              <a:t>出典：</a:t>
            </a:r>
            <a:r>
              <a:rPr kumimoji="1" lang="en-US" altLang="ja-JP" b="1" dirty="0">
                <a:latin typeface="Yu Mincho Demibold" charset="-128"/>
                <a:ea typeface="Yu Mincho Demibold" charset="-128"/>
                <a:cs typeface="Yu Mincho Demibold" charset="-128"/>
              </a:rPr>
              <a:t>Nick </a:t>
            </a:r>
            <a:r>
              <a:rPr kumimoji="1" lang="en-US" altLang="ja-JP" b="1" dirty="0" err="1">
                <a:latin typeface="Yu Mincho Demibold" charset="-128"/>
                <a:ea typeface="Yu Mincho Demibold" charset="-128"/>
                <a:cs typeface="Yu Mincho Demibold" charset="-128"/>
              </a:rPr>
              <a:t>Babich</a:t>
            </a:r>
            <a:r>
              <a:rPr kumimoji="1" lang="ja-JP" altLang="en-US" b="1" dirty="0">
                <a:latin typeface="Yu Mincho Demibold" charset="-128"/>
                <a:ea typeface="Yu Mincho Demibold" charset="-128"/>
                <a:cs typeface="Yu Mincho Demibold" charset="-128"/>
              </a:rPr>
              <a:t>　</a:t>
            </a:r>
            <a:r>
              <a:rPr lang="en-US" altLang="ja-JP" b="1" dirty="0">
                <a:latin typeface="Yu Mincho Demibold" charset="-128"/>
                <a:ea typeface="Yu Mincho Demibold" charset="-128"/>
                <a:cs typeface="Yu Mincho Demibold" charset="-128"/>
              </a:rPr>
              <a:t>2006</a:t>
            </a:r>
            <a:r>
              <a:rPr lang="ja-JP" altLang="en-US" b="1" dirty="0">
                <a:latin typeface="Yu Mincho Demibold" charset="-128"/>
                <a:ea typeface="Yu Mincho Demibold" charset="-128"/>
                <a:cs typeface="Yu Mincho Demibold" charset="-128"/>
              </a:rPr>
              <a:t>年</a:t>
            </a:r>
            <a:r>
              <a:rPr lang="en-US" altLang="ja-JP" b="1" dirty="0">
                <a:latin typeface="Yu Mincho Demibold" charset="-128"/>
                <a:ea typeface="Yu Mincho Demibold" charset="-128"/>
                <a:cs typeface="Yu Mincho Demibold" charset="-128"/>
              </a:rPr>
              <a:t>)</a:t>
            </a:r>
            <a:endParaRPr kumimoji="1" lang="ja-JP" altLang="en-US" b="1" dirty="0">
              <a:latin typeface="Yu Mincho Demibold" charset="-128"/>
              <a:ea typeface="Yu Mincho Demibold" charset="-128"/>
              <a:cs typeface="Yu Mincho Demibold" charset="-128"/>
            </a:endParaRPr>
          </a:p>
        </p:txBody>
      </p:sp>
      <p:pic>
        <p:nvPicPr>
          <p:cNvPr id="4" name="図 3">
            <a:extLst>
              <a:ext uri="{FF2B5EF4-FFF2-40B4-BE49-F238E27FC236}">
                <a16:creationId xmlns:a16="http://schemas.microsoft.com/office/drawing/2014/main" id="{02F9EDF8-FFEC-4568-9BF9-E6276093E29A}"/>
              </a:ext>
            </a:extLst>
          </p:cNvPr>
          <p:cNvPicPr>
            <a:picLocks noChangeAspect="1"/>
          </p:cNvPicPr>
          <p:nvPr/>
        </p:nvPicPr>
        <p:blipFill>
          <a:blip r:embed="rId2"/>
          <a:stretch>
            <a:fillRect/>
          </a:stretch>
        </p:blipFill>
        <p:spPr>
          <a:xfrm>
            <a:off x="7996237" y="1737360"/>
            <a:ext cx="3800475" cy="4438650"/>
          </a:xfrm>
          <a:prstGeom prst="rect">
            <a:avLst/>
          </a:prstGeom>
        </p:spPr>
      </p:pic>
    </p:spTree>
    <p:extLst>
      <p:ext uri="{BB962C8B-B14F-4D97-AF65-F5344CB8AC3E}">
        <p14:creationId xmlns:p14="http://schemas.microsoft.com/office/powerpoint/2010/main" val="941546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kumimoji="1" lang="ja-JP" altLang="en-US" sz="4400" b="1" dirty="0">
                <a:latin typeface="Yu Mincho Demibold" charset="-128"/>
                <a:ea typeface="Yu Mincho Demibold" charset="-128"/>
                <a:cs typeface="Yu Mincho Demibold" charset="-128"/>
              </a:rPr>
              <a:t>目次</a:t>
            </a:r>
          </a:p>
        </p:txBody>
      </p:sp>
      <p:sp>
        <p:nvSpPr>
          <p:cNvPr id="3" name="コンテンツ プレースホルダー 2"/>
          <p:cNvSpPr>
            <a:spLocks noGrp="1"/>
          </p:cNvSpPr>
          <p:nvPr>
            <p:ph idx="1"/>
          </p:nvPr>
        </p:nvSpPr>
        <p:spPr/>
        <p:txBody>
          <a:bodyPr>
            <a:normAutofit/>
          </a:bodyPr>
          <a:lstStyle/>
          <a:p>
            <a:pPr marL="0" indent="0">
              <a:buNone/>
            </a:pPr>
            <a:r>
              <a:rPr lang="ja-JP" altLang="en-US" sz="3200" b="1" dirty="0">
                <a:latin typeface="Yu Mincho Demibold" charset="-128"/>
                <a:ea typeface="Yu Mincho Demibold" charset="-128"/>
                <a:cs typeface="Yu Mincho Demibold" charset="-128"/>
              </a:rPr>
              <a:t> </a:t>
            </a:r>
            <a:r>
              <a:rPr lang="ja-JP" altLang="en-US" sz="3200" b="1" dirty="0">
                <a:solidFill>
                  <a:schemeClr val="tx1">
                    <a:lumMod val="95000"/>
                    <a:lumOff val="5000"/>
                  </a:schemeClr>
                </a:solidFill>
                <a:latin typeface="Yu Mincho Demibold" charset="-128"/>
                <a:ea typeface="Yu Mincho Demibold" charset="-128"/>
                <a:cs typeface="Yu Mincho Demibold" charset="-128"/>
              </a:rPr>
              <a:t>１</a:t>
            </a:r>
            <a:r>
              <a:rPr lang="en-US" altLang="ja-JP" sz="3200" b="1" dirty="0">
                <a:solidFill>
                  <a:schemeClr val="tx1">
                    <a:lumMod val="95000"/>
                    <a:lumOff val="5000"/>
                  </a:schemeClr>
                </a:solidFill>
                <a:latin typeface="Yu Mincho Demibold" charset="-128"/>
                <a:ea typeface="Yu Mincho Demibold" charset="-128"/>
                <a:cs typeface="Yu Mincho Demibold" charset="-128"/>
              </a:rPr>
              <a:t>.</a:t>
            </a:r>
            <a:r>
              <a:rPr lang="ja-JP" altLang="en-US" sz="3200" b="1" dirty="0">
                <a:solidFill>
                  <a:schemeClr val="tx1">
                    <a:lumMod val="95000"/>
                    <a:lumOff val="5000"/>
                  </a:schemeClr>
                </a:solidFill>
                <a:latin typeface="Yu Mincho Demibold" charset="-128"/>
                <a:ea typeface="Yu Mincho Demibold" charset="-128"/>
                <a:cs typeface="Yu Mincho Demibold" charset="-128"/>
              </a:rPr>
              <a:t>研究概要</a:t>
            </a:r>
            <a:endParaRPr lang="en-US" altLang="ja-JP" sz="3200" b="1" dirty="0">
              <a:solidFill>
                <a:schemeClr val="tx1">
                  <a:lumMod val="95000"/>
                  <a:lumOff val="5000"/>
                </a:schemeClr>
              </a:solidFill>
              <a:latin typeface="Yu Mincho Demibold" charset="-128"/>
              <a:ea typeface="Yu Mincho Demibold" charset="-128"/>
              <a:cs typeface="Yu Mincho Demibold" charset="-128"/>
            </a:endParaRPr>
          </a:p>
          <a:p>
            <a:pPr marL="0" indent="0">
              <a:buNone/>
            </a:pPr>
            <a:r>
              <a:rPr lang="en-US" altLang="ja-JP" sz="3200" b="1" dirty="0">
                <a:solidFill>
                  <a:schemeClr val="tx1">
                    <a:lumMod val="95000"/>
                    <a:lumOff val="5000"/>
                  </a:schemeClr>
                </a:solidFill>
                <a:latin typeface="Yu Mincho Demibold" charset="-128"/>
                <a:ea typeface="Yu Mincho Demibold" charset="-128"/>
                <a:cs typeface="Yu Mincho Demibold" charset="-128"/>
              </a:rPr>
              <a:t> </a:t>
            </a:r>
            <a:r>
              <a:rPr lang="ja-JP" altLang="en-US" sz="3200" b="1" dirty="0">
                <a:solidFill>
                  <a:schemeClr val="tx1">
                    <a:lumMod val="95000"/>
                    <a:lumOff val="5000"/>
                  </a:schemeClr>
                </a:solidFill>
                <a:latin typeface="Yu Mincho Demibold" charset="-128"/>
                <a:ea typeface="Yu Mincho Demibold" charset="-128"/>
                <a:cs typeface="Yu Mincho Demibold" charset="-128"/>
              </a:rPr>
              <a:t>２</a:t>
            </a:r>
            <a:r>
              <a:rPr lang="en-US" altLang="ja-JP" sz="3200" b="1" dirty="0">
                <a:solidFill>
                  <a:schemeClr val="tx1">
                    <a:lumMod val="95000"/>
                    <a:lumOff val="5000"/>
                  </a:schemeClr>
                </a:solidFill>
                <a:latin typeface="Yu Mincho Demibold" charset="-128"/>
                <a:ea typeface="Yu Mincho Demibold" charset="-128"/>
                <a:cs typeface="Yu Mincho Demibold" charset="-128"/>
              </a:rPr>
              <a:t>.</a:t>
            </a:r>
            <a:r>
              <a:rPr lang="ja-JP" altLang="en-US" sz="3200" b="1" dirty="0">
                <a:solidFill>
                  <a:schemeClr val="tx1">
                    <a:lumMod val="95000"/>
                    <a:lumOff val="5000"/>
                  </a:schemeClr>
                </a:solidFill>
                <a:latin typeface="Yu Mincho Demibold" charset="-128"/>
                <a:ea typeface="Yu Mincho Demibold" charset="-128"/>
                <a:cs typeface="Yu Mincho Demibold" charset="-128"/>
              </a:rPr>
              <a:t>現状分析</a:t>
            </a:r>
            <a:endParaRPr lang="en-US" altLang="ja-JP" sz="3200" b="1" dirty="0">
              <a:solidFill>
                <a:schemeClr val="tx1">
                  <a:lumMod val="95000"/>
                  <a:lumOff val="5000"/>
                </a:schemeClr>
              </a:solidFill>
              <a:latin typeface="Yu Mincho Demibold" charset="-128"/>
              <a:ea typeface="Yu Mincho Demibold" charset="-128"/>
              <a:cs typeface="Yu Mincho Demibold" charset="-128"/>
            </a:endParaRPr>
          </a:p>
          <a:p>
            <a:r>
              <a:rPr lang="ja-JP" altLang="en-US" sz="3200" b="1" dirty="0">
                <a:solidFill>
                  <a:schemeClr val="tx1">
                    <a:lumMod val="95000"/>
                    <a:lumOff val="5000"/>
                  </a:schemeClr>
                </a:solidFill>
                <a:latin typeface="Yu Mincho Demibold" charset="-128"/>
                <a:ea typeface="Yu Mincho Demibold" charset="-128"/>
                <a:cs typeface="Yu Mincho Demibold" charset="-128"/>
              </a:rPr>
              <a:t>３</a:t>
            </a:r>
            <a:r>
              <a:rPr lang="en-US" altLang="ja-JP" sz="3200" b="1" dirty="0">
                <a:solidFill>
                  <a:schemeClr val="tx1">
                    <a:lumMod val="95000"/>
                    <a:lumOff val="5000"/>
                  </a:schemeClr>
                </a:solidFill>
                <a:latin typeface="Yu Mincho Demibold" charset="-128"/>
                <a:ea typeface="Yu Mincho Demibold" charset="-128"/>
                <a:cs typeface="Yu Mincho Demibold" charset="-128"/>
              </a:rPr>
              <a:t>.</a:t>
            </a:r>
            <a:r>
              <a:rPr lang="ja-JP" altLang="en-US" sz="3200" b="1" dirty="0">
                <a:solidFill>
                  <a:schemeClr val="tx1">
                    <a:lumMod val="95000"/>
                    <a:lumOff val="5000"/>
                  </a:schemeClr>
                </a:solidFill>
                <a:latin typeface="Yu Mincho Demibold" charset="-128"/>
                <a:ea typeface="Yu Mincho Demibold" charset="-128"/>
                <a:cs typeface="Yu Mincho Demibold" charset="-128"/>
              </a:rPr>
              <a:t>問題意識</a:t>
            </a:r>
            <a:endParaRPr lang="en-US" altLang="ja-JP" sz="3200" b="1" dirty="0">
              <a:solidFill>
                <a:schemeClr val="tx1">
                  <a:lumMod val="95000"/>
                  <a:lumOff val="5000"/>
                </a:schemeClr>
              </a:solidFill>
              <a:latin typeface="Yu Mincho Demibold" charset="-128"/>
              <a:ea typeface="Yu Mincho Demibold" charset="-128"/>
              <a:cs typeface="Yu Mincho Demibold" charset="-128"/>
            </a:endParaRPr>
          </a:p>
          <a:p>
            <a:r>
              <a:rPr lang="ja-JP" altLang="en-US" sz="3200" b="1" dirty="0">
                <a:solidFill>
                  <a:schemeClr val="tx1">
                    <a:lumMod val="95000"/>
                    <a:lumOff val="5000"/>
                  </a:schemeClr>
                </a:solidFill>
                <a:latin typeface="Yu Mincho Demibold" charset="-128"/>
                <a:ea typeface="Yu Mincho Demibold" charset="-128"/>
                <a:cs typeface="Yu Mincho Demibold" charset="-128"/>
              </a:rPr>
              <a:t>４</a:t>
            </a:r>
            <a:r>
              <a:rPr kumimoji="1" lang="en-US" altLang="ja-JP" sz="3200" b="1" dirty="0">
                <a:solidFill>
                  <a:schemeClr val="tx1">
                    <a:lumMod val="95000"/>
                    <a:lumOff val="5000"/>
                  </a:schemeClr>
                </a:solidFill>
                <a:latin typeface="Yu Mincho Demibold" charset="-128"/>
                <a:ea typeface="Yu Mincho Demibold" charset="-128"/>
                <a:cs typeface="Yu Mincho Demibold" charset="-128"/>
              </a:rPr>
              <a:t>.</a:t>
            </a:r>
            <a:r>
              <a:rPr kumimoji="1" lang="ja-JP" altLang="en-US" sz="3200" b="1" dirty="0">
                <a:solidFill>
                  <a:schemeClr val="tx1">
                    <a:lumMod val="95000"/>
                    <a:lumOff val="5000"/>
                  </a:schemeClr>
                </a:solidFill>
                <a:latin typeface="Yu Mincho Demibold" charset="-128"/>
                <a:ea typeface="Yu Mincho Demibold" charset="-128"/>
                <a:cs typeface="Yu Mincho Demibold" charset="-128"/>
              </a:rPr>
              <a:t>研究目的</a:t>
            </a:r>
            <a:endParaRPr kumimoji="1" lang="en-US" altLang="ja-JP" sz="3200" b="1" dirty="0">
              <a:solidFill>
                <a:schemeClr val="tx1">
                  <a:lumMod val="95000"/>
                  <a:lumOff val="5000"/>
                </a:schemeClr>
              </a:solidFill>
              <a:latin typeface="Yu Mincho Demibold" charset="-128"/>
              <a:ea typeface="Yu Mincho Demibold" charset="-128"/>
              <a:cs typeface="Yu Mincho Demibold" charset="-128"/>
            </a:endParaRPr>
          </a:p>
          <a:p>
            <a:r>
              <a:rPr lang="ja-JP" altLang="en-US" sz="3200" b="1" dirty="0">
                <a:solidFill>
                  <a:schemeClr val="tx1">
                    <a:lumMod val="95000"/>
                    <a:lumOff val="5000"/>
                  </a:schemeClr>
                </a:solidFill>
                <a:latin typeface="Yu Mincho Demibold" charset="-128"/>
                <a:ea typeface="Yu Mincho Demibold" charset="-128"/>
                <a:cs typeface="Yu Mincho Demibold" charset="-128"/>
              </a:rPr>
              <a:t>５</a:t>
            </a:r>
            <a:r>
              <a:rPr lang="en-US" altLang="ja-JP" sz="3200" b="1" dirty="0">
                <a:solidFill>
                  <a:schemeClr val="tx1">
                    <a:lumMod val="95000"/>
                    <a:lumOff val="5000"/>
                  </a:schemeClr>
                </a:solidFill>
                <a:latin typeface="Yu Mincho Demibold" charset="-128"/>
                <a:ea typeface="Yu Mincho Demibold" charset="-128"/>
                <a:cs typeface="Yu Mincho Demibold" charset="-128"/>
              </a:rPr>
              <a:t>.</a:t>
            </a:r>
            <a:r>
              <a:rPr lang="ja-JP" altLang="en-US" sz="3200" b="1" dirty="0">
                <a:solidFill>
                  <a:schemeClr val="tx1">
                    <a:lumMod val="95000"/>
                    <a:lumOff val="5000"/>
                  </a:schemeClr>
                </a:solidFill>
                <a:latin typeface="Yu Mincho Demibold" charset="-128"/>
                <a:ea typeface="Yu Mincho Demibold" charset="-128"/>
                <a:cs typeface="Yu Mincho Demibold" charset="-128"/>
              </a:rPr>
              <a:t>仮説導出</a:t>
            </a:r>
            <a:endParaRPr lang="en-US" altLang="ja-JP" sz="3200" b="1" dirty="0">
              <a:solidFill>
                <a:schemeClr val="tx1">
                  <a:lumMod val="95000"/>
                  <a:lumOff val="5000"/>
                </a:schemeClr>
              </a:solidFill>
              <a:latin typeface="Yu Mincho Demibold" charset="-128"/>
              <a:ea typeface="Yu Mincho Demibold" charset="-128"/>
              <a:cs typeface="Yu Mincho Demibold" charset="-128"/>
            </a:endParaRPr>
          </a:p>
          <a:p>
            <a:r>
              <a:rPr lang="ja-JP" altLang="en-US" sz="3200" b="1" dirty="0">
                <a:solidFill>
                  <a:schemeClr val="tx1">
                    <a:lumMod val="95000"/>
                    <a:lumOff val="5000"/>
                  </a:schemeClr>
                </a:solidFill>
                <a:latin typeface="Yu Mincho Demibold" charset="-128"/>
                <a:ea typeface="Yu Mincho Demibold" charset="-128"/>
                <a:cs typeface="Yu Mincho Demibold" charset="-128"/>
              </a:rPr>
              <a:t>６</a:t>
            </a:r>
            <a:r>
              <a:rPr kumimoji="1" lang="en-US" altLang="ja-JP" sz="3200" b="1" dirty="0">
                <a:solidFill>
                  <a:schemeClr val="tx1">
                    <a:lumMod val="95000"/>
                    <a:lumOff val="5000"/>
                  </a:schemeClr>
                </a:solidFill>
                <a:latin typeface="Yu Mincho Demibold" charset="-128"/>
                <a:ea typeface="Yu Mincho Demibold" charset="-128"/>
                <a:cs typeface="Yu Mincho Demibold" charset="-128"/>
              </a:rPr>
              <a:t>.</a:t>
            </a:r>
            <a:r>
              <a:rPr kumimoji="1" lang="ja-JP" altLang="en-US" sz="3200" b="1" dirty="0">
                <a:solidFill>
                  <a:schemeClr val="tx1">
                    <a:lumMod val="95000"/>
                    <a:lumOff val="5000"/>
                  </a:schemeClr>
                </a:solidFill>
                <a:latin typeface="Yu Mincho Demibold" charset="-128"/>
                <a:ea typeface="Yu Mincho Demibold" charset="-128"/>
                <a:cs typeface="Yu Mincho Demibold" charset="-128"/>
              </a:rPr>
              <a:t>仮説</a:t>
            </a:r>
            <a:endParaRPr lang="en-US" altLang="ja-JP" sz="3200" b="1" dirty="0">
              <a:solidFill>
                <a:schemeClr val="tx1">
                  <a:lumMod val="95000"/>
                  <a:lumOff val="5000"/>
                </a:schemeClr>
              </a:solidFill>
              <a:latin typeface="Yu Mincho Demibold" charset="-128"/>
              <a:ea typeface="Yu Mincho Demibold" charset="-128"/>
              <a:cs typeface="Yu Mincho Demibold" charset="-128"/>
            </a:endParaRPr>
          </a:p>
          <a:p>
            <a:r>
              <a:rPr lang="ja-JP" altLang="en-US" sz="3200" b="1" dirty="0">
                <a:solidFill>
                  <a:schemeClr val="tx1">
                    <a:lumMod val="95000"/>
                    <a:lumOff val="5000"/>
                  </a:schemeClr>
                </a:solidFill>
                <a:latin typeface="Yu Mincho Demibold" charset="-128"/>
                <a:ea typeface="Yu Mincho Demibold" charset="-128"/>
                <a:cs typeface="Yu Mincho Demibold" charset="-128"/>
              </a:rPr>
              <a:t>７</a:t>
            </a:r>
            <a:r>
              <a:rPr kumimoji="1" lang="en-US" altLang="ja-JP" sz="3200" b="1" dirty="0">
                <a:solidFill>
                  <a:schemeClr val="tx1">
                    <a:lumMod val="95000"/>
                    <a:lumOff val="5000"/>
                  </a:schemeClr>
                </a:solidFill>
                <a:latin typeface="Yu Mincho Demibold" charset="-128"/>
                <a:ea typeface="Yu Mincho Demibold" charset="-128"/>
                <a:cs typeface="Yu Mincho Demibold" charset="-128"/>
              </a:rPr>
              <a:t>.</a:t>
            </a:r>
            <a:r>
              <a:rPr kumimoji="1" lang="ja-JP" altLang="en-US" sz="3200" b="1" dirty="0">
                <a:solidFill>
                  <a:schemeClr val="tx1">
                    <a:lumMod val="95000"/>
                    <a:lumOff val="5000"/>
                  </a:schemeClr>
                </a:solidFill>
                <a:latin typeface="Yu Mincho Demibold" charset="-128"/>
                <a:ea typeface="Yu Mincho Demibold" charset="-128"/>
                <a:cs typeface="Yu Mincho Demibold" charset="-128"/>
              </a:rPr>
              <a:t>参考文献</a:t>
            </a:r>
          </a:p>
        </p:txBody>
      </p:sp>
      <p:sp>
        <p:nvSpPr>
          <p:cNvPr id="4" name="テキスト プレースホルダー 3"/>
          <p:cNvSpPr>
            <a:spLocks noGrp="1"/>
          </p:cNvSpPr>
          <p:nvPr>
            <p:ph type="body" sz="half" idx="2"/>
          </p:nvPr>
        </p:nvSpPr>
        <p:spPr/>
        <p:txBody>
          <a:bodyPr/>
          <a:lstStyle/>
          <a:p>
            <a:endParaRPr kumimoji="1" lang="ja-JP" altLang="en-US"/>
          </a:p>
        </p:txBody>
      </p:sp>
      <p:sp>
        <p:nvSpPr>
          <p:cNvPr id="5" name="スライド番号プレースホルダー 4"/>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lumMod val="95000"/>
                    <a:lumOff val="5000"/>
                  </a:schemeClr>
                </a:solidFill>
                <a:latin typeface="Yu Mincho Demibold" charset="-128"/>
                <a:ea typeface="Yu Mincho Demibold" charset="-128"/>
                <a:cs typeface="Yu Mincho Demibold" charset="-128"/>
              </a:rPr>
              <a:t>2</a:t>
            </a:fld>
            <a:endParaRPr kumimoji="1" lang="ja-JP" altLang="en-US" sz="2000" b="1" dirty="0">
              <a:solidFill>
                <a:schemeClr val="tx1">
                  <a:lumMod val="95000"/>
                  <a:lumOff val="5000"/>
                </a:schemeClr>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277126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Yu Mincho Demibold" charset="-128"/>
                <a:ea typeface="Yu Mincho Demibold" charset="-128"/>
                <a:cs typeface="Yu Mincho Demibold" charset="-128"/>
              </a:rPr>
              <a:t>現状分析</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無限スクロールのデメリット</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20</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4" name="テキスト ボックス 3"/>
          <p:cNvSpPr txBox="1"/>
          <p:nvPr/>
        </p:nvSpPr>
        <p:spPr>
          <a:xfrm>
            <a:off x="1089906" y="2241755"/>
            <a:ext cx="10073148" cy="2800767"/>
          </a:xfrm>
          <a:prstGeom prst="rect">
            <a:avLst/>
          </a:prstGeom>
          <a:noFill/>
        </p:spPr>
        <p:txBody>
          <a:bodyPr wrap="square" rtlCol="0">
            <a:spAutoFit/>
          </a:bodyPr>
          <a:lstStyle/>
          <a:p>
            <a:r>
              <a:rPr kumimoji="1" lang="en-US" altLang="ja-JP" sz="2800" dirty="0">
                <a:latin typeface="Yu Mincho Demibold" charset="-128"/>
                <a:ea typeface="Yu Mincho Demibold" charset="-128"/>
                <a:cs typeface="Yu Mincho Demibold" charset="-128"/>
              </a:rPr>
              <a:t>〈</a:t>
            </a:r>
            <a:r>
              <a:rPr kumimoji="1" lang="ja-JP" altLang="en-US" sz="2800" dirty="0">
                <a:latin typeface="Yu Mincho Demibold" charset="-128"/>
                <a:ea typeface="Yu Mincho Demibold" charset="-128"/>
                <a:cs typeface="Yu Mincho Demibold" charset="-128"/>
              </a:rPr>
              <a:t>企業目線</a:t>
            </a:r>
            <a:r>
              <a:rPr kumimoji="1" lang="en-US" altLang="ja-JP" sz="2800" dirty="0">
                <a:latin typeface="Yu Mincho Demibold" charset="-128"/>
                <a:ea typeface="Yu Mincho Demibold" charset="-128"/>
                <a:cs typeface="Yu Mincho Demibold" charset="-128"/>
              </a:rPr>
              <a:t>〉</a:t>
            </a:r>
          </a:p>
          <a:p>
            <a:r>
              <a:rPr lang="ja-JP" altLang="en-US" sz="3200" u="sng" dirty="0">
                <a:latin typeface="Yu Mincho Demibold" charset="-128"/>
                <a:ea typeface="Yu Mincho Demibold" charset="-128"/>
                <a:cs typeface="Yu Mincho Demibold" charset="-128"/>
              </a:rPr>
              <a:t>購買意欲を下げてしまう恐れがある</a:t>
            </a:r>
            <a:endParaRPr lang="en-US" altLang="ja-JP" sz="3200" u="sng" dirty="0">
              <a:latin typeface="Yu Mincho Demibold" charset="-128"/>
              <a:ea typeface="Yu Mincho Demibold" charset="-128"/>
              <a:cs typeface="Yu Mincho Demibold" charset="-128"/>
            </a:endParaRPr>
          </a:p>
          <a:p>
            <a:r>
              <a:rPr kumimoji="1" lang="ja-JP" altLang="en-US" sz="3200" dirty="0">
                <a:latin typeface="Yu Mincho Demibold" charset="-128"/>
                <a:ea typeface="Yu Mincho Demibold" charset="-128"/>
                <a:cs typeface="Yu Mincho Demibold" charset="-128"/>
              </a:rPr>
              <a:t>　</a:t>
            </a:r>
            <a:r>
              <a:rPr kumimoji="1" lang="ja-JP" altLang="en-US" sz="2800" dirty="0">
                <a:latin typeface="Yu Mincho Demibold" charset="-128"/>
                <a:ea typeface="Yu Mincho Demibold" charset="-128"/>
                <a:cs typeface="Yu Mincho Demibold" charset="-128"/>
              </a:rPr>
              <a:t>選択肢の多さが「選択」にどう影響を及ぼすかの研究から、選択肢は５</a:t>
            </a:r>
            <a:r>
              <a:rPr kumimoji="1" lang="en-US" altLang="ja-JP" sz="2800" dirty="0">
                <a:latin typeface="Yu Mincho Demibold" charset="-128"/>
                <a:ea typeface="Yu Mincho Demibold" charset="-128"/>
                <a:cs typeface="Yu Mincho Demibold" charset="-128"/>
              </a:rPr>
              <a:t>〜</a:t>
            </a:r>
            <a:r>
              <a:rPr kumimoji="1" lang="ja-JP" altLang="en-US" sz="2800" dirty="0">
                <a:latin typeface="Yu Mincho Demibold" charset="-128"/>
                <a:ea typeface="Yu Mincho Demibold" charset="-128"/>
                <a:cs typeface="Yu Mincho Demibold" charset="-128"/>
              </a:rPr>
              <a:t>９が選択した結果に満足できるという結果が出ている。</a:t>
            </a:r>
            <a:r>
              <a:rPr kumimoji="1" lang="en-US" altLang="ja-JP" sz="2000" dirty="0">
                <a:latin typeface="Yu Mincho Demibold" charset="-128"/>
                <a:ea typeface="Yu Mincho Demibold" charset="-128"/>
                <a:cs typeface="Yu Mincho Demibold" charset="-128"/>
              </a:rPr>
              <a:t>(</a:t>
            </a:r>
            <a:r>
              <a:rPr kumimoji="1" lang="ja-JP" altLang="en-US" sz="2000" dirty="0">
                <a:latin typeface="Yu Mincho Demibold" charset="-128"/>
                <a:ea typeface="Yu Mincho Demibold" charset="-128"/>
                <a:cs typeface="Yu Mincho Demibold" charset="-128"/>
              </a:rPr>
              <a:t>斎藤</a:t>
            </a:r>
            <a:r>
              <a:rPr kumimoji="1" lang="en-US" altLang="ja-JP" sz="2000" dirty="0">
                <a:latin typeface="Yu Mincho Demibold" charset="-128"/>
                <a:ea typeface="Yu Mincho Demibold" charset="-128"/>
                <a:cs typeface="Yu Mincho Demibold" charset="-128"/>
              </a:rPr>
              <a:t>,2018</a:t>
            </a:r>
            <a:r>
              <a:rPr lang="ja-JP" altLang="en-US" sz="2000" dirty="0">
                <a:latin typeface="Yu Mincho Demibold" charset="-128"/>
                <a:ea typeface="Yu Mincho Demibold" charset="-128"/>
                <a:cs typeface="Yu Mincho Demibold" charset="-128"/>
              </a:rPr>
              <a:t>参照</a:t>
            </a:r>
            <a:r>
              <a:rPr lang="en-US" altLang="ja-JP" sz="2000" dirty="0">
                <a:latin typeface="Yu Mincho Demibold" charset="-128"/>
                <a:ea typeface="Yu Mincho Demibold" charset="-128"/>
                <a:cs typeface="Yu Mincho Demibold" charset="-128"/>
              </a:rPr>
              <a:t>)</a:t>
            </a:r>
            <a:endParaRPr kumimoji="1" lang="en-US" altLang="ja-JP" sz="2000" dirty="0">
              <a:latin typeface="Yu Mincho Demibold" charset="-128"/>
              <a:ea typeface="Yu Mincho Demibold" charset="-128"/>
              <a:cs typeface="Yu Mincho Demibold" charset="-128"/>
            </a:endParaRPr>
          </a:p>
          <a:p>
            <a:endParaRPr kumimoji="1" lang="ja-JP" altLang="en-US" sz="2800" dirty="0">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875165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Yu Mincho Demibold" charset="-128"/>
                <a:ea typeface="Yu Mincho Demibold" charset="-128"/>
                <a:cs typeface="Yu Mincho Demibold" charset="-128"/>
              </a:rPr>
              <a:t>現状分析まとめ</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21</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5" name="正方形/長方形 4"/>
          <p:cNvSpPr/>
          <p:nvPr/>
        </p:nvSpPr>
        <p:spPr>
          <a:xfrm>
            <a:off x="548640" y="2837845"/>
            <a:ext cx="11155680" cy="2062103"/>
          </a:xfrm>
          <a:prstGeom prst="rect">
            <a:avLst/>
          </a:prstGeom>
        </p:spPr>
        <p:txBody>
          <a:bodyPr wrap="square">
            <a:spAutoFit/>
          </a:bodyPr>
          <a:lstStyle/>
          <a:p>
            <a:pPr algn="ctr"/>
            <a:r>
              <a:rPr lang="ja-JP" altLang="en-US" sz="3200" dirty="0">
                <a:latin typeface="游明朝 Demibold" panose="02020600000000000000" pitchFamily="18" charset="-128"/>
                <a:ea typeface="游明朝 Demibold" panose="02020600000000000000" pitchFamily="18" charset="-128"/>
              </a:rPr>
              <a:t>スマートフォンに向いている表示方法ではあるが、</a:t>
            </a:r>
            <a:endParaRPr lang="en-US" altLang="ja-JP" sz="3200" dirty="0">
              <a:latin typeface="游明朝 Demibold" panose="02020600000000000000" pitchFamily="18" charset="-128"/>
              <a:ea typeface="游明朝 Demibold" panose="02020600000000000000" pitchFamily="18" charset="-128"/>
            </a:endParaRPr>
          </a:p>
          <a:p>
            <a:pPr algn="ctr"/>
            <a:endParaRPr lang="en-US" altLang="ja-JP" sz="3200" dirty="0">
              <a:latin typeface="游明朝 Demibold" panose="02020600000000000000" pitchFamily="18" charset="-128"/>
              <a:ea typeface="游明朝 Demibold" panose="02020600000000000000" pitchFamily="18" charset="-128"/>
            </a:endParaRPr>
          </a:p>
          <a:p>
            <a:pPr algn="ctr"/>
            <a:r>
              <a:rPr lang="en-US" altLang="ja-JP" sz="3200" dirty="0">
                <a:latin typeface="游明朝 Demibold" panose="02020600000000000000" pitchFamily="18" charset="-128"/>
                <a:ea typeface="游明朝 Demibold" panose="02020600000000000000" pitchFamily="18" charset="-128"/>
              </a:rPr>
              <a:t>EC</a:t>
            </a:r>
            <a:r>
              <a:rPr lang="ja-JP" altLang="en-US" sz="3200" dirty="0">
                <a:latin typeface="游明朝 Demibold" panose="02020600000000000000" pitchFamily="18" charset="-128"/>
                <a:ea typeface="游明朝 Demibold" panose="02020600000000000000" pitchFamily="18" charset="-128"/>
              </a:rPr>
              <a:t>サイト・アプリはメリットだけでなくデメリットもある</a:t>
            </a:r>
            <a:endParaRPr lang="en-US" altLang="ja-JP" sz="3200" u="sng" dirty="0">
              <a:latin typeface="游明朝 Demibold" panose="02020600000000000000" pitchFamily="18" charset="-128"/>
              <a:ea typeface="游明朝 Demibold" panose="02020600000000000000" pitchFamily="18" charset="-128"/>
            </a:endParaRPr>
          </a:p>
          <a:p>
            <a:endParaRPr lang="en-US" altLang="ja-JP" sz="3200" dirty="0"/>
          </a:p>
        </p:txBody>
      </p:sp>
    </p:spTree>
    <p:extLst>
      <p:ext uri="{BB962C8B-B14F-4D97-AF65-F5344CB8AC3E}">
        <p14:creationId xmlns:p14="http://schemas.microsoft.com/office/powerpoint/2010/main" val="4085719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Yu Mincho Demibold" charset="-128"/>
                <a:ea typeface="Yu Mincho Demibold" charset="-128"/>
                <a:cs typeface="Yu Mincho Demibold" charset="-128"/>
              </a:rPr>
              <a:t>問題意識・研究目的</a:t>
            </a:r>
          </a:p>
        </p:txBody>
      </p:sp>
      <p:sp>
        <p:nvSpPr>
          <p:cNvPr id="3" name="コンテンツ プレースホルダー 2"/>
          <p:cNvSpPr txBox="1">
            <a:spLocks/>
          </p:cNvSpPr>
          <p:nvPr/>
        </p:nvSpPr>
        <p:spPr>
          <a:xfrm>
            <a:off x="1097279" y="2243940"/>
            <a:ext cx="10421211"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ja-JP" altLang="en-US" sz="3200" u="sng" dirty="0">
                <a:solidFill>
                  <a:schemeClr val="tx1"/>
                </a:solidFill>
                <a:latin typeface="Yu Mincho Demibold" charset="-128"/>
                <a:ea typeface="Yu Mincho Demibold" charset="-128"/>
                <a:cs typeface="Yu Mincho Demibold" charset="-128"/>
              </a:rPr>
              <a:t>問題意識</a:t>
            </a:r>
            <a:endParaRPr lang="en-US" altLang="ja-JP" sz="3200" u="sng" dirty="0">
              <a:solidFill>
                <a:schemeClr val="tx1"/>
              </a:solidFill>
              <a:latin typeface="Yu Mincho Demibold" charset="-128"/>
              <a:ea typeface="Yu Mincho Demibold" charset="-128"/>
              <a:cs typeface="Yu Mincho Demibold" charset="-128"/>
            </a:endParaRPr>
          </a:p>
          <a:p>
            <a:pPr marL="0" indent="0">
              <a:buNone/>
            </a:pPr>
            <a:r>
              <a:rPr lang="ja-JP" altLang="en-US" sz="2800" dirty="0">
                <a:solidFill>
                  <a:schemeClr val="tx1"/>
                </a:solidFill>
                <a:latin typeface="Yu Mincho Demibold" charset="-128"/>
                <a:ea typeface="Yu Mincho Demibold" charset="-128"/>
                <a:cs typeface="Yu Mincho Demibold" charset="-128"/>
              </a:rPr>
              <a:t>無限スクロールは情報量が多いことがメリット・デメリットでもあるため、矛盾が生じているのではないか。</a:t>
            </a:r>
            <a:endParaRPr lang="en-US" altLang="ja-JP" sz="2800" u="sng" dirty="0">
              <a:solidFill>
                <a:schemeClr val="tx1"/>
              </a:solidFill>
              <a:latin typeface="Yu Mincho Demibold" charset="-128"/>
              <a:ea typeface="Yu Mincho Demibold" charset="-128"/>
              <a:cs typeface="Yu Mincho Demibold" charset="-128"/>
            </a:endParaRPr>
          </a:p>
          <a:p>
            <a:pPr marL="0" indent="0">
              <a:buFont typeface="Calibri" panose="020F0502020204030204" pitchFamily="34" charset="0"/>
              <a:buNone/>
            </a:pPr>
            <a:endParaRPr lang="en-US" altLang="ja-JP" sz="3200" u="sng" dirty="0">
              <a:solidFill>
                <a:schemeClr val="tx1"/>
              </a:solidFill>
              <a:latin typeface="Yu Mincho Demibold" charset="-128"/>
              <a:ea typeface="Yu Mincho Demibold" charset="-128"/>
              <a:cs typeface="Yu Mincho Demibold" charset="-128"/>
            </a:endParaRPr>
          </a:p>
          <a:p>
            <a:pPr marL="0" indent="0">
              <a:buFont typeface="Calibri" panose="020F0502020204030204" pitchFamily="34" charset="0"/>
              <a:buNone/>
            </a:pPr>
            <a:r>
              <a:rPr lang="ja-JP" altLang="en-US" sz="3200" u="sng" dirty="0">
                <a:solidFill>
                  <a:schemeClr val="tx1"/>
                </a:solidFill>
                <a:latin typeface="Yu Mincho Demibold" charset="-128"/>
                <a:ea typeface="Yu Mincho Demibold" charset="-128"/>
                <a:cs typeface="Yu Mincho Demibold" charset="-128"/>
              </a:rPr>
              <a:t>研究目的</a:t>
            </a:r>
            <a:endParaRPr lang="en-US" altLang="ja-JP" sz="3200" u="sng" dirty="0">
              <a:solidFill>
                <a:schemeClr val="tx1"/>
              </a:solidFill>
              <a:latin typeface="Yu Mincho Demibold" charset="-128"/>
              <a:ea typeface="Yu Mincho Demibold" charset="-128"/>
              <a:cs typeface="Yu Mincho Demibold" charset="-128"/>
            </a:endParaRPr>
          </a:p>
          <a:p>
            <a:pPr marL="0" indent="0">
              <a:buFont typeface="Calibri" panose="020F0502020204030204" pitchFamily="34" charset="0"/>
              <a:buNone/>
            </a:pPr>
            <a:r>
              <a:rPr lang="ja-JP" altLang="en-US" sz="2800" dirty="0">
                <a:solidFill>
                  <a:schemeClr val="tx1"/>
                </a:solidFill>
                <a:latin typeface="Yu Mincho Demibold" charset="-128"/>
                <a:ea typeface="Yu Mincho Demibold" charset="-128"/>
                <a:cs typeface="Yu Mincho Demibold" charset="-128"/>
              </a:rPr>
              <a:t>通販サイト・アプリにおいて、無限スクロールが適している状況を明らかにする。</a:t>
            </a:r>
            <a:endParaRPr lang="en-US" altLang="ja-JP" sz="2800" dirty="0">
              <a:solidFill>
                <a:schemeClr val="tx1"/>
              </a:solidFill>
              <a:latin typeface="Yu Mincho Demibold" charset="-128"/>
              <a:ea typeface="Yu Mincho Demibold" charset="-128"/>
              <a:cs typeface="Yu Mincho Demibold" charset="-128"/>
            </a:endParaRPr>
          </a:p>
          <a:p>
            <a:pPr marL="0" indent="0">
              <a:buFont typeface="Calibri" panose="020F0502020204030204" pitchFamily="34" charset="0"/>
              <a:buNone/>
            </a:pPr>
            <a:endParaRPr lang="ja-JP" altLang="en-US" sz="2800" b="1" dirty="0">
              <a:solidFill>
                <a:schemeClr val="tx1"/>
              </a:solidFill>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22</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877788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Yu Mincho Demibold" charset="-128"/>
                <a:ea typeface="Yu Mincho Demibold" charset="-128"/>
                <a:cs typeface="Yu Mincho Demibold" charset="-128"/>
              </a:rPr>
              <a:t>仮説導出</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23</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4" name="テキスト ボックス 3"/>
          <p:cNvSpPr txBox="1"/>
          <p:nvPr/>
        </p:nvSpPr>
        <p:spPr>
          <a:xfrm>
            <a:off x="1097279" y="2096717"/>
            <a:ext cx="10605193" cy="3726148"/>
          </a:xfrm>
          <a:prstGeom prst="rect">
            <a:avLst/>
          </a:prstGeom>
          <a:noFill/>
        </p:spPr>
        <p:txBody>
          <a:bodyPr wrap="square" rtlCol="0">
            <a:spAutoFit/>
          </a:bodyPr>
          <a:lstStyle/>
          <a:p>
            <a:r>
              <a:rPr kumimoji="1" lang="ja-JP" altLang="en-US" sz="2400" dirty="0">
                <a:latin typeface="Yu Mincho Demibold" charset="-128"/>
                <a:ea typeface="Yu Mincho Demibold" charset="-128"/>
                <a:cs typeface="Yu Mincho Demibold" charset="-128"/>
              </a:rPr>
              <a:t>現状分析から無限スクロールの特徴は、</a:t>
            </a:r>
            <a:endParaRPr lang="en-US" altLang="ja-JP" sz="2400" dirty="0">
              <a:latin typeface="Yu Mincho Demibold" charset="-128"/>
              <a:ea typeface="Yu Mincho Demibold" charset="-128"/>
              <a:cs typeface="Yu Mincho Demibold" charset="-128"/>
            </a:endParaRPr>
          </a:p>
          <a:p>
            <a:pPr lvl="0">
              <a:lnSpc>
                <a:spcPct val="120000"/>
              </a:lnSpc>
              <a:spcBef>
                <a:spcPts val="1200"/>
              </a:spcBef>
              <a:spcAft>
                <a:spcPts val="200"/>
              </a:spcAft>
              <a:buClr>
                <a:srgbClr val="E48312"/>
              </a:buClr>
              <a:buSzPct val="100000"/>
            </a:pPr>
            <a:r>
              <a:rPr lang="ja-JP" altLang="en-US" sz="2800" dirty="0">
                <a:latin typeface="Yu Mincho Demibold" charset="-128"/>
                <a:ea typeface="Yu Mincho Demibold" charset="-128"/>
                <a:cs typeface="Yu Mincho Demibold" charset="-128"/>
              </a:rPr>
              <a:t>消費者にとって、スムーズに製品・サービスの多様な価格、属性、機能といった情報を収集することができて、購買を意識しつつ探索自体に楽しさを見出せる。</a:t>
            </a:r>
            <a:endParaRPr kumimoji="1" lang="en-US" altLang="ja-JP" sz="2800" dirty="0">
              <a:latin typeface="Yu Mincho Demibold" charset="-128"/>
              <a:ea typeface="Yu Mincho Demibold" charset="-128"/>
              <a:cs typeface="Yu Mincho Demibold" charset="-128"/>
            </a:endParaRPr>
          </a:p>
          <a:p>
            <a:endParaRPr lang="en-US" altLang="ja-JP" dirty="0"/>
          </a:p>
          <a:p>
            <a:pPr marL="91440" lvl="0" indent="-91440">
              <a:lnSpc>
                <a:spcPct val="120000"/>
              </a:lnSpc>
              <a:spcBef>
                <a:spcPts val="1200"/>
              </a:spcBef>
              <a:spcAft>
                <a:spcPts val="200"/>
              </a:spcAft>
              <a:buClr>
                <a:srgbClr val="E48312"/>
              </a:buClr>
              <a:buSzPct val="100000"/>
              <a:buFont typeface="Calibri" panose="020F0502020204030204" pitchFamily="34" charset="0"/>
              <a:buChar char=" "/>
            </a:pPr>
            <a:r>
              <a:rPr lang="ja-JP" altLang="en-US" sz="2500" dirty="0">
                <a:solidFill>
                  <a:srgbClr val="000000"/>
                </a:solidFill>
                <a:latin typeface="Yu Mincho Demibold" charset="-128"/>
                <a:ea typeface="Yu Mincho Demibold" charset="-128"/>
                <a:cs typeface="Yu Mincho Demibold" charset="-128"/>
              </a:rPr>
              <a:t>　　　　　　　</a:t>
            </a:r>
            <a:endParaRPr lang="en-US" altLang="ja-JP" sz="2500" dirty="0">
              <a:solidFill>
                <a:srgbClr val="000000"/>
              </a:solidFill>
              <a:latin typeface="Yu Mincho Demibold" charset="-128"/>
              <a:ea typeface="Yu Mincho Demibold" charset="-128"/>
              <a:cs typeface="Yu Mincho Demibold" charset="-128"/>
            </a:endParaRPr>
          </a:p>
          <a:p>
            <a:pPr marL="91440" lvl="0" indent="-91440">
              <a:lnSpc>
                <a:spcPct val="120000"/>
              </a:lnSpc>
              <a:spcBef>
                <a:spcPts val="1200"/>
              </a:spcBef>
              <a:spcAft>
                <a:spcPts val="200"/>
              </a:spcAft>
              <a:buClr>
                <a:srgbClr val="E48312"/>
              </a:buClr>
              <a:buSzPct val="100000"/>
              <a:buFont typeface="Calibri" panose="020F0502020204030204" pitchFamily="34" charset="0"/>
              <a:buChar char=" "/>
            </a:pPr>
            <a:r>
              <a:rPr lang="ja-JP" altLang="en-US" sz="2500" dirty="0">
                <a:solidFill>
                  <a:srgbClr val="000000"/>
                </a:solidFill>
                <a:latin typeface="Yu Mincho Demibold" charset="-128"/>
                <a:ea typeface="Yu Mincho Demibold" charset="-128"/>
                <a:cs typeface="Yu Mincho Demibold" charset="-128"/>
              </a:rPr>
              <a:t>　　　　　　　　　</a:t>
            </a:r>
            <a:endParaRPr lang="en-US" altLang="ja-JP" sz="2500" dirty="0">
              <a:solidFill>
                <a:srgbClr val="000000"/>
              </a:solidFill>
              <a:latin typeface="Yu Mincho Demibold" charset="-128"/>
              <a:ea typeface="Yu Mincho Demibold" charset="-128"/>
              <a:cs typeface="Yu Mincho Demibold" charset="-128"/>
            </a:endParaRPr>
          </a:p>
        </p:txBody>
      </p:sp>
      <p:sp>
        <p:nvSpPr>
          <p:cNvPr id="5" name="右矢印 4"/>
          <p:cNvSpPr/>
          <p:nvPr/>
        </p:nvSpPr>
        <p:spPr>
          <a:xfrm>
            <a:off x="420716" y="5102494"/>
            <a:ext cx="1353126" cy="4698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947023" y="5102494"/>
            <a:ext cx="9755449" cy="1323439"/>
          </a:xfrm>
          <a:prstGeom prst="rect">
            <a:avLst/>
          </a:prstGeom>
          <a:noFill/>
        </p:spPr>
        <p:txBody>
          <a:bodyPr wrap="square" rtlCol="0">
            <a:spAutoFit/>
          </a:bodyPr>
          <a:lstStyle/>
          <a:p>
            <a:r>
              <a:rPr kumimoji="1" lang="ja-JP" altLang="en-US" sz="2800" dirty="0">
                <a:latin typeface="Yu Mincho Demibold" charset="-128"/>
                <a:ea typeface="Yu Mincho Demibold" charset="-128"/>
                <a:cs typeface="Yu Mincho Demibold" charset="-128"/>
              </a:rPr>
              <a:t>その結果、顧客満足度の向上とサイト・アプリからの離脱率の低下が期待できる。</a:t>
            </a:r>
            <a:endParaRPr kumimoji="1" lang="en-US" altLang="ja-JP" sz="2800" dirty="0">
              <a:latin typeface="Yu Mincho Demibold" charset="-128"/>
              <a:ea typeface="Yu Mincho Demibold" charset="-128"/>
              <a:cs typeface="Yu Mincho Demibold" charset="-128"/>
            </a:endParaRPr>
          </a:p>
          <a:p>
            <a:r>
              <a:rPr lang="ja-JP" altLang="en-US" sz="2400" dirty="0">
                <a:latin typeface="Yu Mincho Demibold" charset="-128"/>
                <a:ea typeface="Yu Mincho Demibold" charset="-128"/>
                <a:cs typeface="Yu Mincho Demibold" charset="-128"/>
              </a:rPr>
              <a:t>今回は、顧客満足度の向上と離脱率の低下を「有用性」とする。</a:t>
            </a:r>
            <a:endParaRPr kumimoji="1" lang="ja-JP" altLang="en-US" sz="2400" dirty="0">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6408772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solidFill>
                <a:latin typeface="Yu Mincho Demibold" charset="-128"/>
                <a:ea typeface="Yu Mincho Demibold" charset="-128"/>
                <a:cs typeface="Yu Mincho Demibold" charset="-128"/>
              </a:rPr>
              <a:t>仮説導出</a:t>
            </a:r>
            <a:br>
              <a:rPr kumimoji="1"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消費者の情報探索行動</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テキスト ボックス 2"/>
          <p:cNvSpPr txBox="1"/>
          <p:nvPr/>
        </p:nvSpPr>
        <p:spPr>
          <a:xfrm>
            <a:off x="1097281" y="1737360"/>
            <a:ext cx="11094720" cy="4031873"/>
          </a:xfrm>
          <a:prstGeom prst="rect">
            <a:avLst/>
          </a:prstGeom>
          <a:noFill/>
        </p:spPr>
        <p:txBody>
          <a:bodyPr wrap="square" rtlCol="0">
            <a:spAutoFit/>
          </a:bodyPr>
          <a:lstStyle/>
          <a:p>
            <a:r>
              <a:rPr lang="ja-JP" altLang="en-US" sz="2800" dirty="0">
                <a:latin typeface="Yu Mincho Demibold" charset="-128"/>
                <a:ea typeface="Yu Mincho Demibold" charset="-128"/>
                <a:cs typeface="Yu Mincho Demibold" charset="-128"/>
              </a:rPr>
              <a:t>　消費者の行動で見てみると２種類に分類されている</a:t>
            </a:r>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a:t>
            </a:r>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・①</a:t>
            </a:r>
            <a:r>
              <a:rPr lang="ja-JP" altLang="en-US" sz="3200" dirty="0">
                <a:solidFill>
                  <a:srgbClr val="FF0000"/>
                </a:solidFill>
                <a:latin typeface="Yu Mincho Demibold" charset="-128"/>
                <a:ea typeface="Yu Mincho Demibold" charset="-128"/>
                <a:cs typeface="Yu Mincho Demibold" charset="-128"/>
              </a:rPr>
              <a:t>購買前探索</a:t>
            </a:r>
            <a:endParaRPr lang="en-US" altLang="ja-JP" sz="3200" dirty="0">
              <a:solidFill>
                <a:srgbClr val="FF0000"/>
              </a:solidFill>
              <a:latin typeface="Yu Mincho Demibold" charset="-128"/>
              <a:ea typeface="Yu Mincho Demibold" charset="-128"/>
              <a:cs typeface="Yu Mincho Demibold" charset="-128"/>
            </a:endParaRPr>
          </a:p>
          <a:p>
            <a:r>
              <a:rPr lang="ja-JP" altLang="en-US" sz="2800" dirty="0">
                <a:solidFill>
                  <a:srgbClr val="FF0000"/>
                </a:solidFill>
                <a:latin typeface="Yu Mincho Demibold" charset="-128"/>
                <a:ea typeface="Yu Mincho Demibold" charset="-128"/>
                <a:cs typeface="Yu Mincho Demibold" charset="-128"/>
              </a:rPr>
              <a:t>　</a:t>
            </a:r>
            <a:r>
              <a:rPr lang="ja-JP" altLang="en-US" sz="2800" dirty="0">
                <a:latin typeface="Yu Mincho Demibold" charset="-128"/>
                <a:ea typeface="Yu Mincho Demibold" charset="-128"/>
                <a:cs typeface="Yu Mincho Demibold" charset="-128"/>
              </a:rPr>
              <a:t>購買を意識した情報探索</a:t>
            </a:r>
            <a:endParaRPr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　例</a:t>
            </a:r>
            <a:r>
              <a:rPr lang="en-US" altLang="ja-JP" sz="2800" dirty="0">
                <a:latin typeface="Yu Mincho Demibold" charset="-128"/>
                <a:ea typeface="Yu Mincho Demibold" charset="-128"/>
                <a:cs typeface="Yu Mincho Demibold" charset="-128"/>
              </a:rPr>
              <a:t>)</a:t>
            </a:r>
            <a:r>
              <a:rPr lang="ja-JP" altLang="en-US" sz="2800" dirty="0">
                <a:latin typeface="Yu Mincho Demibold" charset="-128"/>
                <a:ea typeface="Yu Mincho Demibold" charset="-128"/>
                <a:cs typeface="Yu Mincho Demibold" charset="-128"/>
              </a:rPr>
              <a:t>　今、流行りのパーカーが欲しいから探そう</a:t>
            </a:r>
            <a:endParaRPr lang="en-US" altLang="ja-JP" sz="2800" dirty="0">
              <a:latin typeface="Yu Mincho Demibold" charset="-128"/>
              <a:ea typeface="Yu Mincho Demibold" charset="-128"/>
              <a:cs typeface="Yu Mincho Demibold" charset="-128"/>
            </a:endParaRPr>
          </a:p>
          <a:p>
            <a:endParaRPr kumimoji="1" lang="en-US" altLang="ja-JP" sz="2800" dirty="0">
              <a:latin typeface="Yu Mincho Demibold" charset="-128"/>
              <a:ea typeface="Yu Mincho Demibold" charset="-128"/>
              <a:cs typeface="Yu Mincho Demibold" charset="-128"/>
            </a:endParaRPr>
          </a:p>
          <a:p>
            <a:r>
              <a:rPr lang="ja-JP" altLang="en-US" sz="2800" dirty="0">
                <a:latin typeface="Yu Mincho Demibold" charset="-128"/>
                <a:ea typeface="Yu Mincho Demibold" charset="-128"/>
                <a:cs typeface="Yu Mincho Demibold" charset="-128"/>
              </a:rPr>
              <a:t>・②</a:t>
            </a:r>
            <a:r>
              <a:rPr lang="ja-JP" altLang="en-US" sz="2800" dirty="0">
                <a:solidFill>
                  <a:srgbClr val="FF0000"/>
                </a:solidFill>
                <a:latin typeface="Yu Mincho Demibold" charset="-128"/>
                <a:ea typeface="Yu Mincho Demibold" charset="-128"/>
                <a:cs typeface="Yu Mincho Demibold" charset="-128"/>
              </a:rPr>
              <a:t>継続的探索</a:t>
            </a:r>
            <a:endParaRPr lang="en-US" altLang="ja-JP" sz="2800" dirty="0">
              <a:solidFill>
                <a:srgbClr val="FF0000"/>
              </a:solidFill>
              <a:latin typeface="Yu Mincho Demibold" charset="-128"/>
              <a:ea typeface="Yu Mincho Demibold" charset="-128"/>
              <a:cs typeface="Yu Mincho Demibold" charset="-128"/>
            </a:endParaRPr>
          </a:p>
          <a:p>
            <a:r>
              <a:rPr kumimoji="1" lang="ja-JP" altLang="en-US" sz="2800" dirty="0">
                <a:solidFill>
                  <a:srgbClr val="FF0000"/>
                </a:solidFill>
                <a:latin typeface="Yu Mincho Demibold" charset="-128"/>
                <a:ea typeface="Yu Mincho Demibold" charset="-128"/>
                <a:cs typeface="Yu Mincho Demibold" charset="-128"/>
              </a:rPr>
              <a:t>　</a:t>
            </a:r>
            <a:r>
              <a:rPr kumimoji="1" lang="ja-JP" altLang="en-US" sz="2800" dirty="0">
                <a:latin typeface="Yu Mincho Demibold" charset="-128"/>
                <a:ea typeface="Yu Mincho Demibold" charset="-128"/>
                <a:cs typeface="Yu Mincho Demibold" charset="-128"/>
              </a:rPr>
              <a:t>他の活動中の情報取得、継続的に自分の購買環境の学習</a:t>
            </a:r>
            <a:endParaRPr kumimoji="1" lang="en-US" altLang="ja-JP" sz="2800" dirty="0">
              <a:solidFill>
                <a:srgbClr val="FF0000"/>
              </a:solidFill>
              <a:latin typeface="Yu Mincho Demibold" charset="-128"/>
              <a:ea typeface="Yu Mincho Demibold" charset="-128"/>
              <a:cs typeface="Yu Mincho Demibold" charset="-128"/>
            </a:endParaRPr>
          </a:p>
          <a:p>
            <a:r>
              <a:rPr lang="ja-JP" altLang="en-US" dirty="0">
                <a:latin typeface="Yu Mincho Demibold" charset="-128"/>
                <a:ea typeface="Yu Mincho Demibold" charset="-128"/>
                <a:cs typeface="Yu Mincho Demibold" charset="-128"/>
              </a:rPr>
              <a:t>　</a:t>
            </a:r>
            <a:r>
              <a:rPr lang="en-US" altLang="ja-JP" dirty="0">
                <a:latin typeface="Yu Mincho Demibold" charset="-128"/>
                <a:ea typeface="Yu Mincho Demibold" charset="-128"/>
                <a:cs typeface="Yu Mincho Demibold" charset="-128"/>
              </a:rPr>
              <a:t>  </a:t>
            </a:r>
            <a:r>
              <a:rPr lang="ja-JP" altLang="en-US" sz="2800" dirty="0">
                <a:latin typeface="Yu Mincho Demibold" charset="-128"/>
                <a:ea typeface="Yu Mincho Demibold" charset="-128"/>
                <a:cs typeface="Yu Mincho Demibold" charset="-128"/>
              </a:rPr>
              <a:t>例</a:t>
            </a:r>
            <a:r>
              <a:rPr lang="en-US" altLang="ja-JP" sz="2800" dirty="0">
                <a:latin typeface="Yu Mincho Demibold" charset="-128"/>
                <a:ea typeface="Yu Mincho Demibold" charset="-128"/>
                <a:cs typeface="Yu Mincho Demibold" charset="-128"/>
              </a:rPr>
              <a:t>)</a:t>
            </a:r>
            <a:r>
              <a:rPr lang="ja-JP" altLang="en-US" sz="2800" dirty="0">
                <a:latin typeface="Yu Mincho Demibold" charset="-128"/>
                <a:ea typeface="Yu Mincho Demibold" charset="-128"/>
                <a:cs typeface="Yu Mincho Demibold" charset="-128"/>
              </a:rPr>
              <a:t>　欲しいものは特にないけれど、何が流行っているんだろう</a:t>
            </a:r>
            <a:endParaRPr lang="en-US" altLang="ja-JP" sz="2800" dirty="0">
              <a:latin typeface="Yu Mincho Demibold" charset="-128"/>
              <a:ea typeface="Yu Mincho Demibold" charset="-128"/>
              <a:cs typeface="Yu Mincho Demibold"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24</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20739964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solidFill>
                <a:latin typeface="Yu Mincho Demibold" charset="-128"/>
                <a:ea typeface="Yu Mincho Demibold" charset="-128"/>
                <a:cs typeface="Yu Mincho Demibold" charset="-128"/>
              </a:rPr>
              <a:t>仮説導出</a:t>
            </a:r>
            <a:br>
              <a:rPr kumimoji="1"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kumimoji="1" lang="ja-JP" altLang="en-US" sz="4000" b="1" dirty="0">
                <a:solidFill>
                  <a:schemeClr val="tx1"/>
                </a:solidFill>
                <a:latin typeface="Yu Mincho Demibold" charset="-128"/>
                <a:ea typeface="Yu Mincho Demibold" charset="-128"/>
                <a:cs typeface="Yu Mincho Demibold" charset="-128"/>
              </a:rPr>
              <a:t>新しい情報探索</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25</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5" name="楕円 4"/>
          <p:cNvSpPr/>
          <p:nvPr/>
        </p:nvSpPr>
        <p:spPr>
          <a:xfrm>
            <a:off x="3925915" y="2220348"/>
            <a:ext cx="4234872" cy="4045529"/>
          </a:xfrm>
          <a:prstGeom prst="ellipse">
            <a:avLst/>
          </a:prstGeom>
          <a:noFill/>
          <a:ln w="76200">
            <a:solidFill>
              <a:srgbClr val="0070C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6" name="楕円 5"/>
          <p:cNvSpPr/>
          <p:nvPr/>
        </p:nvSpPr>
        <p:spPr>
          <a:xfrm>
            <a:off x="1097280" y="2220348"/>
            <a:ext cx="4234872" cy="4045529"/>
          </a:xfrm>
          <a:prstGeom prst="ellipse">
            <a:avLst/>
          </a:prstGeom>
          <a:noFill/>
          <a:ln w="76200"/>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2385522" y="1778799"/>
            <a:ext cx="1658388" cy="400110"/>
          </a:xfrm>
          <a:prstGeom prst="rect">
            <a:avLst/>
          </a:prstGeom>
          <a:noFill/>
        </p:spPr>
        <p:txBody>
          <a:bodyPr wrap="square" rtlCol="0">
            <a:spAutoFit/>
          </a:bodyPr>
          <a:lstStyle/>
          <a:p>
            <a:r>
              <a:rPr kumimoji="1" lang="ja-JP" altLang="en-US" sz="2000" dirty="0">
                <a:latin typeface="Yu Mincho Demibold" charset="-128"/>
                <a:ea typeface="Yu Mincho Demibold" charset="-128"/>
                <a:cs typeface="Yu Mincho Demibold" charset="-128"/>
              </a:rPr>
              <a:t>購買前探索</a:t>
            </a:r>
          </a:p>
        </p:txBody>
      </p:sp>
      <p:sp>
        <p:nvSpPr>
          <p:cNvPr id="8" name="テキスト ボックス 7"/>
          <p:cNvSpPr txBox="1"/>
          <p:nvPr/>
        </p:nvSpPr>
        <p:spPr>
          <a:xfrm>
            <a:off x="5369560" y="1778799"/>
            <a:ext cx="1513839" cy="400110"/>
          </a:xfrm>
          <a:prstGeom prst="rect">
            <a:avLst/>
          </a:prstGeom>
          <a:noFill/>
        </p:spPr>
        <p:txBody>
          <a:bodyPr wrap="square" rtlCol="0">
            <a:spAutoFit/>
          </a:bodyPr>
          <a:lstStyle/>
          <a:p>
            <a:r>
              <a:rPr kumimoji="1" lang="ja-JP" altLang="en-US" sz="2000" dirty="0">
                <a:latin typeface="Yu Mincho Demibold" charset="-128"/>
                <a:ea typeface="Yu Mincho Demibold" charset="-128"/>
                <a:cs typeface="Yu Mincho Demibold" charset="-128"/>
              </a:rPr>
              <a:t>継続的探索</a:t>
            </a:r>
          </a:p>
        </p:txBody>
      </p:sp>
      <p:sp>
        <p:nvSpPr>
          <p:cNvPr id="9" name="テキスト ボックス 8"/>
          <p:cNvSpPr txBox="1"/>
          <p:nvPr/>
        </p:nvSpPr>
        <p:spPr>
          <a:xfrm>
            <a:off x="1685712" y="4198353"/>
            <a:ext cx="1737282" cy="461665"/>
          </a:xfrm>
          <a:prstGeom prst="rect">
            <a:avLst/>
          </a:prstGeom>
          <a:noFill/>
        </p:spPr>
        <p:txBody>
          <a:bodyPr wrap="square" rtlCol="0">
            <a:spAutoFit/>
          </a:bodyPr>
          <a:lstStyle/>
          <a:p>
            <a:r>
              <a:rPr kumimoji="1" lang="ja-JP" altLang="en-US" sz="2400" dirty="0">
                <a:latin typeface="Yu Mincho Demibold" charset="-128"/>
                <a:ea typeface="Yu Mincho Demibold" charset="-128"/>
                <a:cs typeface="Yu Mincho Demibold" charset="-128"/>
              </a:rPr>
              <a:t>購買を意識</a:t>
            </a:r>
          </a:p>
        </p:txBody>
      </p:sp>
      <p:sp>
        <p:nvSpPr>
          <p:cNvPr id="11" name="テキスト ボックス 10"/>
          <p:cNvSpPr txBox="1"/>
          <p:nvPr/>
        </p:nvSpPr>
        <p:spPr>
          <a:xfrm>
            <a:off x="5638789" y="4198353"/>
            <a:ext cx="1769822" cy="461665"/>
          </a:xfrm>
          <a:prstGeom prst="rect">
            <a:avLst/>
          </a:prstGeom>
          <a:noFill/>
        </p:spPr>
        <p:txBody>
          <a:bodyPr wrap="square" rtlCol="0">
            <a:spAutoFit/>
          </a:bodyPr>
          <a:lstStyle/>
          <a:p>
            <a:r>
              <a:rPr lang="ja-JP" altLang="en-US" sz="2400" dirty="0">
                <a:latin typeface="Yu Mincho Demibold" charset="-128"/>
                <a:ea typeface="Yu Mincho Demibold" charset="-128"/>
                <a:cs typeface="Yu Mincho Demibold" charset="-128"/>
              </a:rPr>
              <a:t>知る楽しさ</a:t>
            </a:r>
            <a:endParaRPr kumimoji="1" lang="ja-JP" altLang="en-US" sz="2400" dirty="0">
              <a:latin typeface="Yu Mincho Demibold" charset="-128"/>
              <a:ea typeface="Yu Mincho Demibold" charset="-128"/>
              <a:cs typeface="Yu Mincho Demibold" charset="-128"/>
            </a:endParaRPr>
          </a:p>
        </p:txBody>
      </p:sp>
      <p:sp>
        <p:nvSpPr>
          <p:cNvPr id="12" name="テキスト ボックス 11"/>
          <p:cNvSpPr txBox="1"/>
          <p:nvPr/>
        </p:nvSpPr>
        <p:spPr>
          <a:xfrm>
            <a:off x="4047478" y="4075243"/>
            <a:ext cx="1309717" cy="707886"/>
          </a:xfrm>
          <a:prstGeom prst="rect">
            <a:avLst/>
          </a:prstGeom>
          <a:noFill/>
        </p:spPr>
        <p:txBody>
          <a:bodyPr wrap="square" rtlCol="0">
            <a:spAutoFit/>
          </a:bodyPr>
          <a:lstStyle/>
          <a:p>
            <a:r>
              <a:rPr lang="ja-JP" altLang="en-US" sz="2000" dirty="0">
                <a:latin typeface="Yu Mincho Demibold" charset="-128"/>
                <a:ea typeface="Yu Mincho Demibold" charset="-128"/>
                <a:cs typeface="Yu Mincho Demibold" charset="-128"/>
              </a:rPr>
              <a:t>無限スクロール</a:t>
            </a:r>
            <a:endParaRPr kumimoji="1" lang="ja-JP" altLang="en-US" sz="2000" dirty="0">
              <a:latin typeface="Yu Mincho Demibold" charset="-128"/>
              <a:ea typeface="Yu Mincho Demibold" charset="-128"/>
              <a:cs typeface="Yu Mincho Demibold" charset="-128"/>
            </a:endParaRPr>
          </a:p>
        </p:txBody>
      </p:sp>
      <p:cxnSp>
        <p:nvCxnSpPr>
          <p:cNvPr id="15" name="直線矢印コネクタ 14"/>
          <p:cNvCxnSpPr/>
          <p:nvPr/>
        </p:nvCxnSpPr>
        <p:spPr>
          <a:xfrm flipV="1">
            <a:off x="4955769" y="3527291"/>
            <a:ext cx="3504740" cy="50260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8663708" y="2993162"/>
            <a:ext cx="3528291" cy="2062103"/>
          </a:xfrm>
          <a:prstGeom prst="rect">
            <a:avLst/>
          </a:prstGeom>
          <a:noFill/>
        </p:spPr>
        <p:txBody>
          <a:bodyPr wrap="square" rtlCol="0">
            <a:spAutoFit/>
          </a:bodyPr>
          <a:lstStyle/>
          <a:p>
            <a:r>
              <a:rPr kumimoji="1" lang="ja-JP" altLang="en-US" sz="3200" u="sng" dirty="0">
                <a:latin typeface="游明朝 Demibold" panose="02020600000000000000" pitchFamily="18" charset="-128"/>
                <a:ea typeface="游明朝 Demibold" panose="02020600000000000000" pitchFamily="18" charset="-128"/>
              </a:rPr>
              <a:t>無限スクロールの</a:t>
            </a:r>
            <a:r>
              <a:rPr kumimoji="1" lang="en-US" altLang="ja-JP" sz="3200" u="sng" dirty="0">
                <a:latin typeface="游明朝 Demibold" panose="02020600000000000000" pitchFamily="18" charset="-128"/>
                <a:ea typeface="游明朝 Demibold" panose="02020600000000000000" pitchFamily="18" charset="-128"/>
              </a:rPr>
              <a:t>EC</a:t>
            </a:r>
            <a:r>
              <a:rPr lang="ja-JP" altLang="en-US" sz="3200" u="sng" dirty="0">
                <a:latin typeface="游明朝 Demibold" panose="02020600000000000000" pitchFamily="18" charset="-128"/>
                <a:ea typeface="游明朝 Demibold" panose="02020600000000000000" pitchFamily="18" charset="-128"/>
              </a:rPr>
              <a:t>サイトは両方の性質を持っている新しい情報探索</a:t>
            </a:r>
            <a:endParaRPr kumimoji="1" lang="ja-JP" altLang="en-US" sz="3200" u="sng" dirty="0">
              <a:latin typeface="游明朝 Demibold" panose="02020600000000000000" pitchFamily="18" charset="-128"/>
              <a:ea typeface="游明朝 Demibold" panose="02020600000000000000" pitchFamily="18" charset="-128"/>
            </a:endParaRPr>
          </a:p>
        </p:txBody>
      </p:sp>
    </p:spTree>
    <p:extLst>
      <p:ext uri="{BB962C8B-B14F-4D97-AF65-F5344CB8AC3E}">
        <p14:creationId xmlns:p14="http://schemas.microsoft.com/office/powerpoint/2010/main" val="25900935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Yu Mincho Demibold" charset="-128"/>
                <a:ea typeface="Yu Mincho Demibold" charset="-128"/>
                <a:cs typeface="Yu Mincho Demibold" charset="-128"/>
              </a:rPr>
              <a:t>仮説導出</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購買プロセスの変化</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26</a:t>
            </a:fld>
            <a:endParaRPr kumimoji="1" lang="ja-JP" altLang="en-US" sz="2000" b="1" dirty="0">
              <a:solidFill>
                <a:schemeClr val="tx1"/>
              </a:solidFill>
              <a:latin typeface="Yu Mincho Demibold" charset="-128"/>
              <a:ea typeface="Yu Mincho Demibold" charset="-128"/>
              <a:cs typeface="Yu Mincho Demibold" charset="-128"/>
            </a:endParaRPr>
          </a:p>
        </p:txBody>
      </p:sp>
      <p:pic>
        <p:nvPicPr>
          <p:cNvPr id="4" name="図 3"/>
          <p:cNvPicPr>
            <a:picLocks noChangeAspect="1"/>
          </p:cNvPicPr>
          <p:nvPr/>
        </p:nvPicPr>
        <p:blipFill>
          <a:blip r:embed="rId2"/>
          <a:stretch>
            <a:fillRect/>
          </a:stretch>
        </p:blipFill>
        <p:spPr>
          <a:xfrm>
            <a:off x="30480" y="1774825"/>
            <a:ext cx="12192000" cy="3381375"/>
          </a:xfrm>
          <a:prstGeom prst="rect">
            <a:avLst/>
          </a:prstGeom>
        </p:spPr>
      </p:pic>
      <p:sp>
        <p:nvSpPr>
          <p:cNvPr id="5" name="正方形/長方形 4"/>
          <p:cNvSpPr/>
          <p:nvPr/>
        </p:nvSpPr>
        <p:spPr>
          <a:xfrm>
            <a:off x="6175632" y="6123543"/>
            <a:ext cx="6046848" cy="369332"/>
          </a:xfrm>
          <a:prstGeom prst="rect">
            <a:avLst/>
          </a:prstGeom>
        </p:spPr>
        <p:txBody>
          <a:bodyPr wrap="none">
            <a:spAutoFit/>
          </a:bodyPr>
          <a:lstStyle/>
          <a:p>
            <a:r>
              <a:rPr lang="en-US" altLang="ja-JP" dirty="0">
                <a:solidFill>
                  <a:srgbClr val="333333"/>
                </a:solidFill>
                <a:latin typeface="Yu Mincho Demibold" charset="-128"/>
                <a:ea typeface="Yu Mincho Demibold" charset="-128"/>
                <a:cs typeface="Yu Mincho Demibold" charset="-128"/>
              </a:rPr>
              <a:t>(</a:t>
            </a:r>
            <a:r>
              <a:rPr lang="ja-JP" altLang="nl-NL" dirty="0">
                <a:solidFill>
                  <a:srgbClr val="333333"/>
                </a:solidFill>
                <a:latin typeface="Yu Mincho Demibold" charset="-128"/>
                <a:ea typeface="Yu Mincho Demibold" charset="-128"/>
                <a:cs typeface="Yu Mincho Demibold" charset="-128"/>
              </a:rPr>
              <a:t>出所：</a:t>
            </a:r>
            <a:r>
              <a:rPr lang="nl-NL" altLang="ja-JP" dirty="0">
                <a:solidFill>
                  <a:srgbClr val="333333"/>
                </a:solidFill>
                <a:latin typeface="Yu Mincho Demibold" charset="-128"/>
                <a:ea typeface="Yu Mincho Demibold" charset="-128"/>
                <a:cs typeface="Yu Mincho Demibold" charset="-128"/>
              </a:rPr>
              <a:t>BME</a:t>
            </a:r>
            <a:r>
              <a:rPr lang="ja-JP" altLang="nl-NL" dirty="0">
                <a:solidFill>
                  <a:srgbClr val="333333"/>
                </a:solidFill>
                <a:latin typeface="Yu Mincho Demibold" charset="-128"/>
                <a:ea typeface="Yu Mincho Demibold" charset="-128"/>
                <a:cs typeface="Yu Mincho Demibold" charset="-128"/>
              </a:rPr>
              <a:t>モデル：</a:t>
            </a:r>
            <a:r>
              <a:rPr lang="nl-NL" altLang="ja-JP" dirty="0">
                <a:solidFill>
                  <a:srgbClr val="333333"/>
                </a:solidFill>
                <a:latin typeface="Yu Mincho Demibold" charset="-128"/>
                <a:ea typeface="Yu Mincho Demibold" charset="-128"/>
                <a:cs typeface="Yu Mincho Demibold" charset="-128"/>
              </a:rPr>
              <a:t>Blackwell, </a:t>
            </a:r>
            <a:r>
              <a:rPr lang="nl-NL" altLang="ja-JP" dirty="0" err="1">
                <a:solidFill>
                  <a:srgbClr val="333333"/>
                </a:solidFill>
                <a:latin typeface="Yu Mincho Demibold" charset="-128"/>
                <a:ea typeface="Yu Mincho Demibold" charset="-128"/>
                <a:cs typeface="Yu Mincho Demibold" charset="-128"/>
              </a:rPr>
              <a:t>Miniard</a:t>
            </a:r>
            <a:r>
              <a:rPr lang="nl-NL" altLang="ja-JP" dirty="0">
                <a:solidFill>
                  <a:srgbClr val="333333"/>
                </a:solidFill>
                <a:latin typeface="Yu Mincho Demibold" charset="-128"/>
                <a:ea typeface="Yu Mincho Demibold" charset="-128"/>
                <a:cs typeface="Yu Mincho Demibold" charset="-128"/>
              </a:rPr>
              <a:t> &amp; Engel(2005))</a:t>
            </a:r>
            <a:endParaRPr lang="ja-JP" altLang="en-US" dirty="0">
              <a:latin typeface="Yu Mincho Demibold" charset="-128"/>
              <a:ea typeface="Yu Mincho Demibold" charset="-128"/>
              <a:cs typeface="Yu Mincho Demibold" charset="-128"/>
            </a:endParaRPr>
          </a:p>
        </p:txBody>
      </p:sp>
      <p:sp>
        <p:nvSpPr>
          <p:cNvPr id="6" name="円/楕円 5"/>
          <p:cNvSpPr/>
          <p:nvPr/>
        </p:nvSpPr>
        <p:spPr>
          <a:xfrm>
            <a:off x="6422400" y="1737360"/>
            <a:ext cx="1740311" cy="3418840"/>
          </a:xfrm>
          <a:prstGeom prst="ellipse">
            <a:avLst/>
          </a:prstGeom>
          <a:noFill/>
          <a:ln w="762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2700975" y="5347484"/>
            <a:ext cx="6851009" cy="584775"/>
          </a:xfrm>
          <a:prstGeom prst="rect">
            <a:avLst/>
          </a:prstGeom>
          <a:noFill/>
        </p:spPr>
        <p:txBody>
          <a:bodyPr wrap="square" rtlCol="0">
            <a:spAutoFit/>
          </a:bodyPr>
          <a:lstStyle/>
          <a:p>
            <a:r>
              <a:rPr kumimoji="1" lang="ja-JP" altLang="en-US" sz="3200" b="1" dirty="0">
                <a:latin typeface="Yu Mincho Demibold" charset="-128"/>
                <a:ea typeface="Yu Mincho Demibold" charset="-128"/>
                <a:cs typeface="Yu Mincho Demibold" charset="-128"/>
              </a:rPr>
              <a:t>従来の</a:t>
            </a:r>
            <a:r>
              <a:rPr kumimoji="1" lang="en-US" altLang="ja-JP" sz="3200" b="1" dirty="0">
                <a:latin typeface="Yu Mincho Demibold" charset="-128"/>
                <a:ea typeface="Yu Mincho Demibold" charset="-128"/>
                <a:cs typeface="Yu Mincho Demibold" charset="-128"/>
              </a:rPr>
              <a:t>EC</a:t>
            </a:r>
            <a:r>
              <a:rPr kumimoji="1" lang="ja-JP" altLang="en-US" sz="3200" b="1" dirty="0">
                <a:latin typeface="Yu Mincho Demibold" charset="-128"/>
                <a:ea typeface="Yu Mincho Demibold" charset="-128"/>
                <a:cs typeface="Yu Mincho Demibold" charset="-128"/>
              </a:rPr>
              <a:t>サイトは</a:t>
            </a:r>
            <a:r>
              <a:rPr kumimoji="1" lang="ja-JP" altLang="en-US" sz="3200" b="1" dirty="0">
                <a:solidFill>
                  <a:srgbClr val="FF0000"/>
                </a:solidFill>
                <a:latin typeface="Yu Mincho Demibold" charset="-128"/>
                <a:ea typeface="Yu Mincho Demibold" charset="-128"/>
                <a:cs typeface="Yu Mincho Demibold" charset="-128"/>
              </a:rPr>
              <a:t>購買</a:t>
            </a:r>
            <a:r>
              <a:rPr kumimoji="1" lang="ja-JP" altLang="en-US" sz="3200" b="1" dirty="0">
                <a:latin typeface="Yu Mincho Demibold" charset="-128"/>
                <a:ea typeface="Yu Mincho Demibold" charset="-128"/>
                <a:cs typeface="Yu Mincho Demibold" charset="-128"/>
              </a:rPr>
              <a:t>が目的だった</a:t>
            </a:r>
          </a:p>
        </p:txBody>
      </p:sp>
    </p:spTree>
    <p:extLst>
      <p:ext uri="{BB962C8B-B14F-4D97-AF65-F5344CB8AC3E}">
        <p14:creationId xmlns:p14="http://schemas.microsoft.com/office/powerpoint/2010/main" val="14923841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solidFill>
                <a:latin typeface="Yu Mincho Demibold" charset="-128"/>
                <a:ea typeface="Yu Mincho Demibold" charset="-128"/>
                <a:cs typeface="Yu Mincho Demibold" charset="-128"/>
              </a:rPr>
              <a:t>仮説導出</a:t>
            </a:r>
            <a:br>
              <a:rPr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ja-JP" altLang="en-US" sz="4000" b="1" dirty="0">
                <a:solidFill>
                  <a:schemeClr val="tx1"/>
                </a:solidFill>
                <a:latin typeface="Yu Mincho Demibold" charset="-128"/>
                <a:ea typeface="Yu Mincho Demibold" charset="-128"/>
                <a:cs typeface="Yu Mincho Demibold" charset="-128"/>
              </a:rPr>
              <a:t>購買プロセスの変化</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27</a:t>
            </a:fld>
            <a:endParaRPr kumimoji="1" lang="ja-JP" altLang="en-US" sz="2000" b="1" dirty="0">
              <a:solidFill>
                <a:schemeClr val="tx1"/>
              </a:solidFill>
              <a:latin typeface="Yu Mincho Demibold" charset="-128"/>
              <a:ea typeface="Yu Mincho Demibold" charset="-128"/>
              <a:cs typeface="Yu Mincho Demibold" charset="-128"/>
            </a:endParaRPr>
          </a:p>
        </p:txBody>
      </p:sp>
      <p:pic>
        <p:nvPicPr>
          <p:cNvPr id="4" name="図 3"/>
          <p:cNvPicPr>
            <a:picLocks noChangeAspect="1"/>
          </p:cNvPicPr>
          <p:nvPr/>
        </p:nvPicPr>
        <p:blipFill>
          <a:blip r:embed="rId2"/>
          <a:stretch>
            <a:fillRect/>
          </a:stretch>
        </p:blipFill>
        <p:spPr>
          <a:xfrm>
            <a:off x="30480" y="1774825"/>
            <a:ext cx="12192000" cy="3381375"/>
          </a:xfrm>
          <a:prstGeom prst="rect">
            <a:avLst/>
          </a:prstGeom>
        </p:spPr>
      </p:pic>
      <p:sp>
        <p:nvSpPr>
          <p:cNvPr id="5" name="正方形/長方形 4"/>
          <p:cNvSpPr/>
          <p:nvPr/>
        </p:nvSpPr>
        <p:spPr>
          <a:xfrm>
            <a:off x="6175632" y="6123543"/>
            <a:ext cx="6046848" cy="369332"/>
          </a:xfrm>
          <a:prstGeom prst="rect">
            <a:avLst/>
          </a:prstGeom>
        </p:spPr>
        <p:txBody>
          <a:bodyPr wrap="none">
            <a:spAutoFit/>
          </a:bodyPr>
          <a:lstStyle/>
          <a:p>
            <a:r>
              <a:rPr lang="en-US" altLang="ja-JP" dirty="0">
                <a:solidFill>
                  <a:srgbClr val="333333"/>
                </a:solidFill>
                <a:latin typeface="Yu Mincho Demibold" charset="-128"/>
                <a:ea typeface="Yu Mincho Demibold" charset="-128"/>
                <a:cs typeface="Yu Mincho Demibold" charset="-128"/>
              </a:rPr>
              <a:t>(</a:t>
            </a:r>
            <a:r>
              <a:rPr lang="ja-JP" altLang="nl-NL" dirty="0">
                <a:solidFill>
                  <a:srgbClr val="333333"/>
                </a:solidFill>
                <a:latin typeface="Yu Mincho Demibold" charset="-128"/>
                <a:ea typeface="Yu Mincho Demibold" charset="-128"/>
                <a:cs typeface="Yu Mincho Demibold" charset="-128"/>
              </a:rPr>
              <a:t>出所：</a:t>
            </a:r>
            <a:r>
              <a:rPr lang="nl-NL" altLang="ja-JP" dirty="0">
                <a:solidFill>
                  <a:srgbClr val="333333"/>
                </a:solidFill>
                <a:latin typeface="Yu Mincho Demibold" charset="-128"/>
                <a:ea typeface="Yu Mincho Demibold" charset="-128"/>
                <a:cs typeface="Yu Mincho Demibold" charset="-128"/>
              </a:rPr>
              <a:t>BME</a:t>
            </a:r>
            <a:r>
              <a:rPr lang="ja-JP" altLang="nl-NL" dirty="0">
                <a:solidFill>
                  <a:srgbClr val="333333"/>
                </a:solidFill>
                <a:latin typeface="Yu Mincho Demibold" charset="-128"/>
                <a:ea typeface="Yu Mincho Demibold" charset="-128"/>
                <a:cs typeface="Yu Mincho Demibold" charset="-128"/>
              </a:rPr>
              <a:t>モデル：</a:t>
            </a:r>
            <a:r>
              <a:rPr lang="nl-NL" altLang="ja-JP" dirty="0">
                <a:solidFill>
                  <a:srgbClr val="333333"/>
                </a:solidFill>
                <a:latin typeface="Yu Mincho Demibold" charset="-128"/>
                <a:ea typeface="Yu Mincho Demibold" charset="-128"/>
                <a:cs typeface="Yu Mincho Demibold" charset="-128"/>
              </a:rPr>
              <a:t>Blackwell, </a:t>
            </a:r>
            <a:r>
              <a:rPr lang="nl-NL" altLang="ja-JP" dirty="0" err="1">
                <a:solidFill>
                  <a:srgbClr val="333333"/>
                </a:solidFill>
                <a:latin typeface="Yu Mincho Demibold" charset="-128"/>
                <a:ea typeface="Yu Mincho Demibold" charset="-128"/>
                <a:cs typeface="Yu Mincho Demibold" charset="-128"/>
              </a:rPr>
              <a:t>Miniard</a:t>
            </a:r>
            <a:r>
              <a:rPr lang="nl-NL" altLang="ja-JP" dirty="0">
                <a:solidFill>
                  <a:srgbClr val="333333"/>
                </a:solidFill>
                <a:latin typeface="Yu Mincho Demibold" charset="-128"/>
                <a:ea typeface="Yu Mincho Demibold" charset="-128"/>
                <a:cs typeface="Yu Mincho Demibold" charset="-128"/>
              </a:rPr>
              <a:t> &amp; Engel(2005))</a:t>
            </a:r>
            <a:endParaRPr lang="ja-JP" altLang="en-US" dirty="0">
              <a:latin typeface="Yu Mincho Demibold" charset="-128"/>
              <a:ea typeface="Yu Mincho Demibold" charset="-128"/>
              <a:cs typeface="Yu Mincho Demibold" charset="-128"/>
            </a:endParaRPr>
          </a:p>
        </p:txBody>
      </p:sp>
      <p:sp>
        <p:nvSpPr>
          <p:cNvPr id="6" name="円/楕円 5"/>
          <p:cNvSpPr/>
          <p:nvPr/>
        </p:nvSpPr>
        <p:spPr>
          <a:xfrm>
            <a:off x="2109018" y="1737360"/>
            <a:ext cx="1740311" cy="3418840"/>
          </a:xfrm>
          <a:prstGeom prst="ellipse">
            <a:avLst/>
          </a:prstGeom>
          <a:noFill/>
          <a:ln w="7620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2373084" y="5347484"/>
            <a:ext cx="7506792" cy="584775"/>
          </a:xfrm>
          <a:prstGeom prst="rect">
            <a:avLst/>
          </a:prstGeom>
          <a:noFill/>
        </p:spPr>
        <p:txBody>
          <a:bodyPr wrap="square" rtlCol="0">
            <a:spAutoFit/>
          </a:bodyPr>
          <a:lstStyle/>
          <a:p>
            <a:r>
              <a:rPr lang="ja-JP" altLang="en-US" sz="3200" b="1" dirty="0">
                <a:latin typeface="Yu Mincho Demibold" charset="-128"/>
                <a:ea typeface="Yu Mincho Demibold" charset="-128"/>
                <a:cs typeface="Yu Mincho Demibold" charset="-128"/>
              </a:rPr>
              <a:t>現在では</a:t>
            </a:r>
            <a:r>
              <a:rPr lang="ja-JP" altLang="en-US" sz="3200" b="1" dirty="0">
                <a:solidFill>
                  <a:srgbClr val="FF0000"/>
                </a:solidFill>
                <a:latin typeface="Yu Mincho Demibold" charset="-128"/>
                <a:ea typeface="Yu Mincho Demibold" charset="-128"/>
                <a:cs typeface="Yu Mincho Demibold" charset="-128"/>
              </a:rPr>
              <a:t>情報探索自体</a:t>
            </a:r>
            <a:r>
              <a:rPr lang="ja-JP" altLang="en-US" sz="3200" b="1" dirty="0">
                <a:latin typeface="Yu Mincho Demibold" charset="-128"/>
                <a:ea typeface="Yu Mincho Demibold" charset="-128"/>
                <a:cs typeface="Yu Mincho Demibold" charset="-128"/>
              </a:rPr>
              <a:t>が目的化している</a:t>
            </a:r>
            <a:endParaRPr kumimoji="1" lang="ja-JP" altLang="en-US" sz="3200" b="1" dirty="0">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580566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b="1" dirty="0">
                <a:solidFill>
                  <a:schemeClr val="tx1"/>
                </a:solidFill>
                <a:latin typeface="Yu Mincho Demibold" charset="-128"/>
                <a:ea typeface="Yu Mincho Demibold" charset="-128"/>
                <a:cs typeface="Yu Mincho Demibold" charset="-128"/>
              </a:rPr>
              <a:t>仮説導出</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28</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4" name="テキスト ボックス 3"/>
          <p:cNvSpPr txBox="1"/>
          <p:nvPr/>
        </p:nvSpPr>
        <p:spPr>
          <a:xfrm>
            <a:off x="1097280" y="3021354"/>
            <a:ext cx="10637520" cy="1569660"/>
          </a:xfrm>
          <a:prstGeom prst="rect">
            <a:avLst/>
          </a:prstGeom>
          <a:noFill/>
        </p:spPr>
        <p:txBody>
          <a:bodyPr wrap="square" rtlCol="0">
            <a:spAutoFit/>
          </a:bodyPr>
          <a:lstStyle/>
          <a:p>
            <a:r>
              <a:rPr kumimoji="1" lang="ja-JP" altLang="en-US" sz="3200" b="1" dirty="0">
                <a:latin typeface="Yu Mincho Demibold" charset="-128"/>
                <a:ea typeface="Yu Mincho Demibold" charset="-128"/>
                <a:cs typeface="Yu Mincho Demibold" charset="-128"/>
              </a:rPr>
              <a:t>従来の</a:t>
            </a:r>
            <a:r>
              <a:rPr kumimoji="1" lang="en-US" altLang="ja-JP" sz="3200" b="1" dirty="0">
                <a:latin typeface="Yu Mincho Demibold" charset="-128"/>
                <a:ea typeface="Yu Mincho Demibold" charset="-128"/>
                <a:cs typeface="Yu Mincho Demibold" charset="-128"/>
              </a:rPr>
              <a:t>EC</a:t>
            </a:r>
            <a:r>
              <a:rPr kumimoji="1" lang="ja-JP" altLang="en-US" sz="3200" b="1" dirty="0">
                <a:latin typeface="Yu Mincho Demibold" charset="-128"/>
                <a:ea typeface="Yu Mincho Demibold" charset="-128"/>
                <a:cs typeface="Yu Mincho Demibold" charset="-128"/>
              </a:rPr>
              <a:t>サイト・アプリは</a:t>
            </a:r>
            <a:r>
              <a:rPr kumimoji="1" lang="ja-JP" altLang="en-US" sz="3200" b="1" dirty="0">
                <a:solidFill>
                  <a:srgbClr val="FF0000"/>
                </a:solidFill>
                <a:latin typeface="Yu Mincho Demibold" charset="-128"/>
                <a:ea typeface="Yu Mincho Demibold" charset="-128"/>
                <a:cs typeface="Yu Mincho Demibold" charset="-128"/>
              </a:rPr>
              <a:t>購買</a:t>
            </a:r>
            <a:r>
              <a:rPr kumimoji="1" lang="ja-JP" altLang="en-US" sz="3200" b="1" dirty="0">
                <a:latin typeface="Yu Mincho Demibold" charset="-128"/>
                <a:ea typeface="Yu Mincho Demibold" charset="-128"/>
                <a:cs typeface="Yu Mincho Demibold" charset="-128"/>
              </a:rPr>
              <a:t>を目的としていた。</a:t>
            </a:r>
            <a:endParaRPr kumimoji="1" lang="en-US" altLang="ja-JP" sz="3200" b="1" dirty="0">
              <a:latin typeface="Yu Mincho Demibold" charset="-128"/>
              <a:ea typeface="Yu Mincho Demibold" charset="-128"/>
              <a:cs typeface="Yu Mincho Demibold" charset="-128"/>
            </a:endParaRPr>
          </a:p>
          <a:p>
            <a:r>
              <a:rPr lang="ja-JP" altLang="en-US" sz="3200" b="1" dirty="0">
                <a:latin typeface="Yu Mincho Demibold" charset="-128"/>
                <a:ea typeface="Yu Mincho Demibold" charset="-128"/>
                <a:cs typeface="Yu Mincho Demibold" charset="-128"/>
              </a:rPr>
              <a:t>しかし、現在ではその目的のほかに</a:t>
            </a:r>
            <a:r>
              <a:rPr lang="ja-JP" altLang="en-US" sz="3200" b="1" dirty="0">
                <a:solidFill>
                  <a:srgbClr val="FF0000"/>
                </a:solidFill>
                <a:latin typeface="Yu Mincho Demibold" charset="-128"/>
                <a:ea typeface="Yu Mincho Demibold" charset="-128"/>
                <a:cs typeface="Yu Mincho Demibold" charset="-128"/>
              </a:rPr>
              <a:t>情報探索自体</a:t>
            </a:r>
            <a:r>
              <a:rPr lang="ja-JP" altLang="en-US" sz="3200" b="1" dirty="0">
                <a:latin typeface="Yu Mincho Demibold" charset="-128"/>
                <a:ea typeface="Yu Mincho Demibold" charset="-128"/>
                <a:cs typeface="Yu Mincho Demibold" charset="-128"/>
              </a:rPr>
              <a:t>が目的化している。</a:t>
            </a:r>
            <a:endParaRPr kumimoji="1" lang="ja-JP" altLang="en-US" sz="3200" b="1" dirty="0">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781532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游明朝 Demibold" panose="02020600000000000000" pitchFamily="18" charset="-128"/>
                <a:ea typeface="游明朝 Demibold" panose="02020600000000000000" pitchFamily="18" charset="-128"/>
              </a:rPr>
              <a:t>仮説</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29</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4" name="テキスト ボックス 3"/>
          <p:cNvSpPr txBox="1"/>
          <p:nvPr/>
        </p:nvSpPr>
        <p:spPr>
          <a:xfrm>
            <a:off x="1097280" y="3354426"/>
            <a:ext cx="10058399" cy="1077218"/>
          </a:xfrm>
          <a:prstGeom prst="rect">
            <a:avLst/>
          </a:prstGeom>
          <a:noFill/>
        </p:spPr>
        <p:txBody>
          <a:bodyPr wrap="square" rtlCol="0">
            <a:spAutoFit/>
          </a:bodyPr>
          <a:lstStyle/>
          <a:p>
            <a:r>
              <a:rPr kumimoji="1" lang="ja-JP" altLang="en-US" sz="3200" dirty="0">
                <a:latin typeface="游明朝 Demibold" panose="02020600000000000000" pitchFamily="18" charset="-128"/>
                <a:ea typeface="游明朝 Demibold" panose="02020600000000000000" pitchFamily="18" charset="-128"/>
              </a:rPr>
              <a:t>　購買行動プロセスにおいて情報探索自体が目的化しているため無限スクロールの有用性が高い。</a:t>
            </a:r>
            <a:endParaRPr kumimoji="1" lang="en-US" altLang="ja-JP" sz="3200" dirty="0">
              <a:latin typeface="游明朝 Demibold" panose="02020600000000000000" pitchFamily="18" charset="-128"/>
              <a:ea typeface="游明朝 Demibold" panose="02020600000000000000" pitchFamily="18" charset="-128"/>
            </a:endParaRPr>
          </a:p>
        </p:txBody>
      </p:sp>
    </p:spTree>
    <p:extLst>
      <p:ext uri="{BB962C8B-B14F-4D97-AF65-F5344CB8AC3E}">
        <p14:creationId xmlns:p14="http://schemas.microsoft.com/office/powerpoint/2010/main" val="282098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b="1" dirty="0">
                <a:solidFill>
                  <a:schemeClr val="tx1"/>
                </a:solidFill>
                <a:latin typeface="游明朝 Demibold" panose="02020600000000000000" pitchFamily="18" charset="-128"/>
                <a:ea typeface="游明朝 Demibold" panose="02020600000000000000" pitchFamily="18" charset="-128"/>
              </a:rPr>
              <a:t>研究概要</a:t>
            </a:r>
            <a:endParaRPr kumimoji="1" lang="ja-JP" altLang="en-US" sz="4000" b="1" dirty="0">
              <a:solidFill>
                <a:schemeClr val="tx1"/>
              </a:solidFill>
              <a:latin typeface="游明朝 Demibold" panose="02020600000000000000" pitchFamily="18" charset="-128"/>
              <a:ea typeface="游明朝 Demibold" panose="02020600000000000000" pitchFamily="18" charset="-128"/>
            </a:endParaRPr>
          </a:p>
        </p:txBody>
      </p:sp>
      <p:sp>
        <p:nvSpPr>
          <p:cNvPr id="3" name="コンテンツ プレースホルダー 2"/>
          <p:cNvSpPr>
            <a:spLocks noGrp="1"/>
          </p:cNvSpPr>
          <p:nvPr>
            <p:ph idx="1"/>
          </p:nvPr>
        </p:nvSpPr>
        <p:spPr>
          <a:xfrm>
            <a:off x="1097280" y="2103437"/>
            <a:ext cx="10458707" cy="4023360"/>
          </a:xfrm>
        </p:spPr>
        <p:txBody>
          <a:bodyPr>
            <a:normAutofit lnSpcReduction="10000"/>
          </a:bodyPr>
          <a:lstStyle/>
          <a:p>
            <a:pPr marL="0" indent="0">
              <a:lnSpc>
                <a:spcPct val="100000"/>
              </a:lnSpc>
              <a:buNone/>
            </a:pPr>
            <a:r>
              <a:rPr lang="ja-JP" altLang="en-US" sz="2400" dirty="0">
                <a:latin typeface="游明朝 Demibold" panose="02020600000000000000" pitchFamily="18" charset="-128"/>
                <a:ea typeface="游明朝 Demibold" panose="02020600000000000000" pitchFamily="18" charset="-128"/>
              </a:rPr>
              <a:t>　</a:t>
            </a:r>
            <a:r>
              <a:rPr lang="ja-JP" altLang="en-US" sz="3200" dirty="0">
                <a:solidFill>
                  <a:schemeClr val="tx1"/>
                </a:solidFill>
                <a:latin typeface="游明朝 Demibold" panose="02020600000000000000" pitchFamily="18" charset="-128"/>
                <a:ea typeface="游明朝 Demibold" panose="02020600000000000000" pitchFamily="18" charset="-128"/>
              </a:rPr>
              <a:t>近年スマートフォンでの表示方法が</a:t>
            </a:r>
            <a:r>
              <a:rPr lang="en-US" altLang="ja-JP" sz="3200" dirty="0">
                <a:solidFill>
                  <a:schemeClr val="tx1"/>
                </a:solidFill>
                <a:latin typeface="游明朝 Demibold" panose="02020600000000000000" pitchFamily="18" charset="-128"/>
                <a:ea typeface="游明朝 Demibold" panose="02020600000000000000" pitchFamily="18" charset="-128"/>
              </a:rPr>
              <a:t>SNS</a:t>
            </a:r>
            <a:r>
              <a:rPr lang="ja-JP" altLang="en-US" sz="3200" dirty="0">
                <a:solidFill>
                  <a:schemeClr val="tx1"/>
                </a:solidFill>
                <a:latin typeface="游明朝 Demibold" panose="02020600000000000000" pitchFamily="18" charset="-128"/>
                <a:ea typeface="游明朝 Demibold" panose="02020600000000000000" pitchFamily="18" charset="-128"/>
              </a:rPr>
              <a:t>向けに開発さ　　れた「無限スクロール」という表示方法に変化している。</a:t>
            </a:r>
            <a:endParaRPr lang="en-US" altLang="ja-JP" sz="3200" dirty="0">
              <a:solidFill>
                <a:schemeClr val="tx1"/>
              </a:solidFill>
              <a:latin typeface="游明朝 Demibold" panose="02020600000000000000" pitchFamily="18" charset="-128"/>
              <a:ea typeface="游明朝 Demibold" panose="02020600000000000000" pitchFamily="18" charset="-128"/>
            </a:endParaRPr>
          </a:p>
          <a:p>
            <a:pPr marL="0" indent="0">
              <a:lnSpc>
                <a:spcPct val="100000"/>
              </a:lnSpc>
              <a:buNone/>
            </a:pPr>
            <a:r>
              <a:rPr lang="ja-JP" altLang="en-US" sz="3200" dirty="0">
                <a:solidFill>
                  <a:schemeClr val="tx1"/>
                </a:solidFill>
                <a:latin typeface="游明朝 Demibold" panose="02020600000000000000" pitchFamily="18" charset="-128"/>
                <a:ea typeface="游明朝 Demibold" panose="02020600000000000000" pitchFamily="18" charset="-128"/>
              </a:rPr>
              <a:t>　この無限スクロールという表示方法は通販サイト・アプリでは向かないとされているが、多くの通販サイト・アプリが採用している。</a:t>
            </a:r>
            <a:endParaRPr lang="en-US" altLang="ja-JP" sz="3200" dirty="0">
              <a:solidFill>
                <a:schemeClr val="tx1"/>
              </a:solidFill>
              <a:latin typeface="游明朝 Demibold" panose="02020600000000000000" pitchFamily="18" charset="-128"/>
              <a:ea typeface="游明朝 Demibold" panose="02020600000000000000" pitchFamily="18" charset="-128"/>
            </a:endParaRPr>
          </a:p>
          <a:p>
            <a:pPr marL="0" indent="0">
              <a:buNone/>
            </a:pPr>
            <a:r>
              <a:rPr lang="ja-JP" altLang="en-US" sz="3200" dirty="0">
                <a:solidFill>
                  <a:schemeClr val="tx1"/>
                </a:solidFill>
                <a:latin typeface="游明朝 Demibold" panose="02020600000000000000" pitchFamily="18" charset="-128"/>
                <a:ea typeface="游明朝 Demibold" panose="02020600000000000000" pitchFamily="18" charset="-128"/>
              </a:rPr>
              <a:t>　そこで本研究では、無限スクロールは通販サイト・アプリにおいて、どのような状況にどのような効果があるのかを明らかに</a:t>
            </a:r>
            <a:r>
              <a:rPr lang="ja-JP" altLang="en-US" sz="2800" dirty="0">
                <a:solidFill>
                  <a:schemeClr val="tx1"/>
                </a:solidFill>
                <a:latin typeface="游明朝 Demibold" panose="02020600000000000000" pitchFamily="18" charset="-128"/>
                <a:ea typeface="游明朝 Demibold" panose="02020600000000000000" pitchFamily="18" charset="-128"/>
              </a:rPr>
              <a:t>する。</a:t>
            </a:r>
            <a:endParaRPr kumimoji="1" lang="ja-JP" altLang="en-US" sz="2800" dirty="0">
              <a:solidFill>
                <a:schemeClr val="tx1"/>
              </a:solidFill>
              <a:latin typeface="游明朝 Demibold" panose="02020600000000000000" pitchFamily="18" charset="-128"/>
              <a:ea typeface="游明朝 Demibold" panose="02020600000000000000" pitchFamily="18" charset="-128"/>
            </a:endParaRPr>
          </a:p>
        </p:txBody>
      </p:sp>
      <p:sp>
        <p:nvSpPr>
          <p:cNvPr id="4" name="スライド番号プレースホルダー 3"/>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3</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4029616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a:solidFill>
                  <a:schemeClr val="tx1"/>
                </a:solidFill>
                <a:latin typeface="游明朝 Demibold" panose="02020600000000000000" pitchFamily="18" charset="-128"/>
                <a:ea typeface="游明朝 Demibold" panose="02020600000000000000" pitchFamily="18" charset="-128"/>
              </a:rPr>
              <a:t>参考文献</a:t>
            </a: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30</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5" name="テキスト ボックス 4"/>
          <p:cNvSpPr txBox="1"/>
          <p:nvPr/>
        </p:nvSpPr>
        <p:spPr>
          <a:xfrm>
            <a:off x="1097280" y="1852960"/>
            <a:ext cx="10058400" cy="3970318"/>
          </a:xfrm>
          <a:prstGeom prst="rect">
            <a:avLst/>
          </a:prstGeom>
          <a:noFill/>
        </p:spPr>
        <p:txBody>
          <a:bodyPr wrap="square" rtlCol="0">
            <a:spAutoFit/>
          </a:bodyPr>
          <a:lstStyle/>
          <a:p>
            <a:r>
              <a:rPr lang="en-US" altLang="ja-JP" sz="2800" b="1" dirty="0">
                <a:latin typeface="Yu Mincho Demibold" charset="-128"/>
                <a:ea typeface="Yu Mincho Demibold" charset="-128"/>
                <a:cs typeface="Yu Mincho Demibold" charset="-128"/>
                <a:hlinkClick r:id="rId2"/>
              </a:rPr>
              <a:t>https://kotobank.jp/word/%E7%84%A1%E9%99%90%E3%82%B9%E3%82%AF%E3%83%AD%E3%83%BC%E3%83%AB-1830900</a:t>
            </a:r>
          </a:p>
          <a:p>
            <a:r>
              <a:rPr lang="en-US" altLang="ja-JP" sz="2800" b="1" dirty="0">
                <a:latin typeface="Yu Mincho Demibold" charset="-128"/>
                <a:ea typeface="Yu Mincho Demibold" charset="-128"/>
                <a:cs typeface="Yu Mincho Demibold" charset="-128"/>
                <a:hlinkClick r:id="rId2"/>
              </a:rPr>
              <a:t>https://uxmilk.jp/50150</a:t>
            </a:r>
            <a:endParaRPr lang="en-US" altLang="ja-JP" sz="2800" b="1" dirty="0">
              <a:latin typeface="Yu Mincho Demibold" charset="-128"/>
              <a:ea typeface="Yu Mincho Demibold" charset="-128"/>
              <a:cs typeface="Yu Mincho Demibold" charset="-128"/>
              <a:hlinkClick r:id="rId3"/>
            </a:endParaRPr>
          </a:p>
          <a:p>
            <a:r>
              <a:rPr lang="en-US" altLang="ja-JP" sz="2800" b="1" dirty="0">
                <a:latin typeface="Yu Mincho Demibold" charset="-128"/>
                <a:ea typeface="Yu Mincho Demibold" charset="-128"/>
                <a:cs typeface="Yu Mincho Demibold" charset="-128"/>
                <a:hlinkClick r:id="rId3"/>
              </a:rPr>
              <a:t>https://postd.cc/infinite-scrolling/</a:t>
            </a:r>
            <a:endParaRPr lang="en-US" altLang="ja-JP" sz="2800" b="1" dirty="0">
              <a:latin typeface="Yu Mincho Demibold" charset="-128"/>
              <a:ea typeface="Yu Mincho Demibold" charset="-128"/>
              <a:cs typeface="Yu Mincho Demibold" charset="-128"/>
              <a:hlinkClick r:id="rId4"/>
            </a:endParaRPr>
          </a:p>
          <a:p>
            <a:r>
              <a:rPr lang="en-US" altLang="ja-JP" sz="2800" b="1" dirty="0">
                <a:latin typeface="Yu Mincho Demibold" charset="-128"/>
                <a:ea typeface="Yu Mincho Demibold" charset="-128"/>
                <a:cs typeface="Yu Mincho Demibold" charset="-128"/>
                <a:hlinkClick r:id="rId4"/>
              </a:rPr>
              <a:t>https://affiliate-jpn.com/archives/7713</a:t>
            </a:r>
            <a:endParaRPr lang="en-US" altLang="ja-JP" sz="2800" b="1" dirty="0">
              <a:latin typeface="Yu Mincho Demibold" charset="-128"/>
              <a:ea typeface="Yu Mincho Demibold" charset="-128"/>
              <a:cs typeface="Yu Mincho Demibold" charset="-128"/>
            </a:endParaRPr>
          </a:p>
          <a:p>
            <a:r>
              <a:rPr lang="en-US" altLang="ja-JP" sz="2800" b="1" dirty="0" err="1">
                <a:latin typeface="Yu Mincho Demibold" charset="-128"/>
                <a:ea typeface="Yu Mincho Demibold" charset="-128"/>
                <a:cs typeface="Yu Mincho Demibold" charset="-128"/>
              </a:rPr>
              <a:t>Bettman</a:t>
            </a:r>
            <a:r>
              <a:rPr lang="en-US" altLang="ja-JP" sz="2800" b="1" dirty="0">
                <a:latin typeface="Yu Mincho Demibold" charset="-128"/>
                <a:ea typeface="Yu Mincho Demibold" charset="-128"/>
                <a:cs typeface="Yu Mincho Demibold" charset="-128"/>
              </a:rPr>
              <a:t>, J. R.</a:t>
            </a:r>
            <a:r>
              <a:rPr lang="ja-JP" altLang="en-US" sz="2800" b="1" dirty="0">
                <a:latin typeface="Yu Mincho Demibold" charset="-128"/>
                <a:ea typeface="Yu Mincho Demibold" charset="-128"/>
                <a:cs typeface="Yu Mincho Demibold" charset="-128"/>
              </a:rPr>
              <a:t>（ </a:t>
            </a:r>
            <a:r>
              <a:rPr lang="en-US" altLang="ja-JP" sz="2800" b="1" dirty="0">
                <a:latin typeface="Yu Mincho Demibold" charset="-128"/>
                <a:ea typeface="Yu Mincho Demibold" charset="-128"/>
                <a:cs typeface="Yu Mincho Demibold" charset="-128"/>
              </a:rPr>
              <a:t>1979</a:t>
            </a:r>
            <a:r>
              <a:rPr lang="ja-JP" altLang="en-US" sz="2800" b="1" dirty="0">
                <a:latin typeface="Yu Mincho Demibold" charset="-128"/>
                <a:ea typeface="Yu Mincho Demibold" charset="-128"/>
                <a:cs typeface="Yu Mincho Demibold" charset="-128"/>
              </a:rPr>
              <a:t>） </a:t>
            </a:r>
            <a:r>
              <a:rPr lang="en-US" altLang="ja-JP" sz="2800" b="1" dirty="0">
                <a:latin typeface="Yu Mincho Demibold" charset="-128"/>
                <a:ea typeface="Yu Mincho Demibold" charset="-128"/>
                <a:cs typeface="Yu Mincho Demibold" charset="-128"/>
              </a:rPr>
              <a:t>An Information Processing Theory of Consumer Choice. Addison-Wesley</a:t>
            </a:r>
          </a:p>
          <a:p>
            <a:endParaRPr kumimoji="1" lang="ja-JP" altLang="en-US" sz="2800" dirty="0"/>
          </a:p>
        </p:txBody>
      </p:sp>
    </p:spTree>
    <p:extLst>
      <p:ext uri="{BB962C8B-B14F-4D97-AF65-F5344CB8AC3E}">
        <p14:creationId xmlns:p14="http://schemas.microsoft.com/office/powerpoint/2010/main" val="2109189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kumimoji="1" lang="ja-JP" altLang="en-US" sz="5400" dirty="0">
                <a:solidFill>
                  <a:schemeClr val="tx1">
                    <a:lumMod val="95000"/>
                    <a:lumOff val="5000"/>
                  </a:schemeClr>
                </a:solidFill>
                <a:latin typeface="Yu Mincho Demibold" charset="-128"/>
                <a:ea typeface="Yu Mincho Demibold" charset="-128"/>
                <a:cs typeface="Yu Mincho Demibold" charset="-128"/>
              </a:rPr>
              <a:t>この画面よく見ませんか？</a:t>
            </a:r>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8120" y="2093617"/>
            <a:ext cx="3529240" cy="422471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lumMod val="95000"/>
                    <a:lumOff val="5000"/>
                  </a:schemeClr>
                </a:solidFill>
                <a:latin typeface="Yu Mincho Demibold" charset="-128"/>
                <a:ea typeface="Yu Mincho Demibold" charset="-128"/>
                <a:cs typeface="Yu Mincho Demibold" charset="-128"/>
              </a:rPr>
              <a:t>4</a:t>
            </a:fld>
            <a:endParaRPr kumimoji="1" lang="ja-JP" altLang="en-US" sz="2000" b="1" dirty="0">
              <a:solidFill>
                <a:schemeClr val="tx1">
                  <a:lumMod val="95000"/>
                  <a:lumOff val="5000"/>
                </a:schemeClr>
              </a:solidFill>
              <a:latin typeface="Yu Mincho Demibold" charset="-128"/>
              <a:ea typeface="Yu Mincho Demibold" charset="-128"/>
              <a:cs typeface="Yu Mincho Demibold" charset="-128"/>
            </a:endParaRPr>
          </a:p>
        </p:txBody>
      </p:sp>
      <p:cxnSp>
        <p:nvCxnSpPr>
          <p:cNvPr id="7" name="直線コネクタ 6"/>
          <p:cNvCxnSpPr/>
          <p:nvPr/>
        </p:nvCxnSpPr>
        <p:spPr>
          <a:xfrm>
            <a:off x="1876301" y="2375065"/>
            <a:ext cx="23751" cy="35032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1876301" y="2351314"/>
            <a:ext cx="3087585" cy="2375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4963886" y="2351314"/>
            <a:ext cx="0" cy="35269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1876301" y="5878286"/>
            <a:ext cx="30875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1900052" y="5320145"/>
            <a:ext cx="3063834" cy="1187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a:extLst>
              <a:ext uri="{FF2B5EF4-FFF2-40B4-BE49-F238E27FC236}">
                <a16:creationId xmlns:a16="http://schemas.microsoft.com/office/drawing/2014/main" id="{A71DE99F-A06A-43C3-8C7C-4BDB364EE4C6}"/>
              </a:ext>
            </a:extLst>
          </p:cNvPr>
          <p:cNvSpPr>
            <a:spLocks noGrp="1"/>
          </p:cNvSpPr>
          <p:nvPr>
            <p:ph idx="1"/>
          </p:nvPr>
        </p:nvSpPr>
        <p:spPr/>
        <p:txBody>
          <a:bodyPr/>
          <a:lstStyle/>
          <a:p>
            <a:endParaRPr kumimoji="1" lang="ja-JP" altLang="en-US"/>
          </a:p>
        </p:txBody>
      </p:sp>
      <p:pic>
        <p:nvPicPr>
          <p:cNvPr id="8" name="図 7">
            <a:extLst>
              <a:ext uri="{FF2B5EF4-FFF2-40B4-BE49-F238E27FC236}">
                <a16:creationId xmlns:a16="http://schemas.microsoft.com/office/drawing/2014/main" id="{A678F59D-A70C-4E57-882D-3AEFFE0595A6}"/>
              </a:ext>
            </a:extLst>
          </p:cNvPr>
          <p:cNvPicPr>
            <a:picLocks noChangeAspect="1"/>
          </p:cNvPicPr>
          <p:nvPr/>
        </p:nvPicPr>
        <p:blipFill>
          <a:blip r:embed="rId3"/>
          <a:stretch>
            <a:fillRect/>
          </a:stretch>
        </p:blipFill>
        <p:spPr>
          <a:xfrm>
            <a:off x="7567612" y="1845734"/>
            <a:ext cx="2943225" cy="4352925"/>
          </a:xfrm>
          <a:prstGeom prst="rect">
            <a:avLst/>
          </a:prstGeom>
        </p:spPr>
      </p:pic>
    </p:spTree>
    <p:extLst>
      <p:ext uri="{BB962C8B-B14F-4D97-AF65-F5344CB8AC3E}">
        <p14:creationId xmlns:p14="http://schemas.microsoft.com/office/powerpoint/2010/main" val="2785121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27E07A65-5EAC-45C2-843A-6AAD3CFD0A11}"/>
              </a:ext>
            </a:extLst>
          </p:cNvPr>
          <p:cNvPicPr>
            <a:picLocks noChangeAspect="1"/>
          </p:cNvPicPr>
          <p:nvPr/>
        </p:nvPicPr>
        <p:blipFill>
          <a:blip r:embed="rId2"/>
          <a:stretch>
            <a:fillRect/>
          </a:stretch>
        </p:blipFill>
        <p:spPr>
          <a:xfrm>
            <a:off x="7228670" y="1918763"/>
            <a:ext cx="2943225" cy="4352925"/>
          </a:xfrm>
          <a:prstGeom prst="rect">
            <a:avLst/>
          </a:prstGeom>
        </p:spPr>
      </p:pic>
      <p:sp>
        <p:nvSpPr>
          <p:cNvPr id="2" name="タイトル 1"/>
          <p:cNvSpPr>
            <a:spLocks noGrp="1"/>
          </p:cNvSpPr>
          <p:nvPr>
            <p:ph type="title"/>
          </p:nvPr>
        </p:nvSpPr>
        <p:spPr>
          <a:xfrm>
            <a:off x="725648" y="394622"/>
            <a:ext cx="10949354" cy="1325563"/>
          </a:xfrm>
        </p:spPr>
        <p:txBody>
          <a:bodyPr>
            <a:normAutofit/>
          </a:bodyPr>
          <a:lstStyle/>
          <a:p>
            <a:pPr algn="ctr"/>
            <a:r>
              <a:rPr lang="ja-JP" altLang="en-US" sz="4000" dirty="0">
                <a:solidFill>
                  <a:schemeClr val="tx1">
                    <a:lumMod val="95000"/>
                    <a:lumOff val="5000"/>
                  </a:schemeClr>
                </a:solidFill>
                <a:latin typeface="Yu Mincho Demibold" charset="-128"/>
                <a:ea typeface="Yu Mincho Demibold" charset="-128"/>
                <a:cs typeface="Yu Mincho Demibold" charset="-128"/>
              </a:rPr>
              <a:t>最近、</a:t>
            </a:r>
            <a:r>
              <a:rPr kumimoji="1" lang="ja-JP" altLang="en-US" sz="4000" dirty="0">
                <a:solidFill>
                  <a:schemeClr val="tx1">
                    <a:lumMod val="95000"/>
                    <a:lumOff val="5000"/>
                  </a:schemeClr>
                </a:solidFill>
                <a:latin typeface="Yu Mincho Demibold" charset="-128"/>
                <a:ea typeface="Yu Mincho Demibold" charset="-128"/>
                <a:cs typeface="Yu Mincho Demibold" charset="-128"/>
              </a:rPr>
              <a:t>ページ表示がなくなっているんです</a:t>
            </a:r>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6354" y="1934952"/>
            <a:ext cx="3426084" cy="433673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ドーナツ 2"/>
          <p:cNvSpPr/>
          <p:nvPr/>
        </p:nvSpPr>
        <p:spPr>
          <a:xfrm>
            <a:off x="1941612" y="5099032"/>
            <a:ext cx="3235568" cy="1106768"/>
          </a:xfrm>
          <a:prstGeom prst="donut">
            <a:avLst>
              <a:gd name="adj" fmla="val 1137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ドーナツ 5"/>
          <p:cNvSpPr/>
          <p:nvPr/>
        </p:nvSpPr>
        <p:spPr>
          <a:xfrm>
            <a:off x="6933030" y="5249113"/>
            <a:ext cx="3534506" cy="1248507"/>
          </a:xfrm>
          <a:prstGeom prst="donut">
            <a:avLst>
              <a:gd name="adj" fmla="val 1137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スライド番号プレースホルダー 6"/>
          <p:cNvSpPr>
            <a:spLocks noGrp="1"/>
          </p:cNvSpPr>
          <p:nvPr>
            <p:ph type="sldNum" sz="quarter" idx="12"/>
          </p:nvPr>
        </p:nvSpPr>
        <p:spPr>
          <a:xfrm>
            <a:off x="10879975" y="6486455"/>
            <a:ext cx="1312025" cy="365125"/>
          </a:xfrm>
        </p:spPr>
        <p:txBody>
          <a:bodyPr/>
          <a:lstStyle/>
          <a:p>
            <a:fld id="{F88B2BEF-BA3E-EB40-9D46-0308045C1F85}" type="slidenum">
              <a:rPr kumimoji="1" lang="ja-JP" altLang="en-US" sz="2000" b="1" smtClean="0">
                <a:solidFill>
                  <a:schemeClr val="tx1">
                    <a:lumMod val="95000"/>
                    <a:lumOff val="5000"/>
                  </a:schemeClr>
                </a:solidFill>
                <a:latin typeface="Yu Mincho Demibold" charset="-128"/>
                <a:ea typeface="Yu Mincho Demibold" charset="-128"/>
                <a:cs typeface="Yu Mincho Demibold" charset="-128"/>
              </a:rPr>
              <a:t>5</a:t>
            </a:fld>
            <a:endParaRPr kumimoji="1" lang="ja-JP" altLang="en-US" sz="2000" b="1" dirty="0">
              <a:solidFill>
                <a:schemeClr val="tx1">
                  <a:lumMod val="95000"/>
                  <a:lumOff val="5000"/>
                </a:schemeClr>
              </a:solidFill>
              <a:latin typeface="Yu Mincho Demibold" charset="-128"/>
              <a:ea typeface="Yu Mincho Demibold" charset="-128"/>
              <a:cs typeface="Yu Mincho Demibold" charset="-128"/>
            </a:endParaRPr>
          </a:p>
        </p:txBody>
      </p:sp>
      <p:sp>
        <p:nvSpPr>
          <p:cNvPr id="8" name="コンテンツ プレースホルダー 7">
            <a:extLst>
              <a:ext uri="{FF2B5EF4-FFF2-40B4-BE49-F238E27FC236}">
                <a16:creationId xmlns:a16="http://schemas.microsoft.com/office/drawing/2014/main" id="{5A536B02-77C9-4214-9C37-ABE14ACD0FC1}"/>
              </a:ext>
            </a:extLst>
          </p:cNvPr>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2835285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表示方法の変化</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テキスト ボックス 2"/>
          <p:cNvSpPr txBox="1"/>
          <p:nvPr/>
        </p:nvSpPr>
        <p:spPr>
          <a:xfrm>
            <a:off x="1097280" y="2171352"/>
            <a:ext cx="3721304" cy="1015663"/>
          </a:xfrm>
          <a:prstGeom prst="rect">
            <a:avLst/>
          </a:prstGeom>
          <a:noFill/>
        </p:spPr>
        <p:txBody>
          <a:bodyPr wrap="square" rtlCol="0">
            <a:spAutoFit/>
          </a:bodyPr>
          <a:lstStyle/>
          <a:p>
            <a:r>
              <a:rPr lang="ja-JP" altLang="en-US" sz="3200" dirty="0">
                <a:latin typeface="Yu Mincho Demibold" charset="-128"/>
                <a:ea typeface="Yu Mincho Demibold" charset="-128"/>
                <a:cs typeface="Yu Mincho Demibold" charset="-128"/>
              </a:rPr>
              <a:t>ページネーション</a:t>
            </a:r>
            <a:endParaRPr lang="en-US" altLang="ja-JP" sz="3200" dirty="0">
              <a:latin typeface="Yu Mincho Demibold" charset="-128"/>
              <a:ea typeface="Yu Mincho Demibold" charset="-128"/>
              <a:cs typeface="Yu Mincho Demibold" charset="-128"/>
            </a:endParaRPr>
          </a:p>
          <a:p>
            <a:endParaRPr lang="en-US" altLang="ja-JP" sz="2800" b="1" dirty="0">
              <a:latin typeface="Yu Mincho Demibold" charset="-128"/>
              <a:ea typeface="Yu Mincho Demibold" charset="-128"/>
              <a:cs typeface="Yu Mincho Demibold" charset="-128"/>
            </a:endParaRP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4553" y="3187015"/>
            <a:ext cx="3946757" cy="1952344"/>
          </a:xfrm>
          <a:prstGeom prst="rect">
            <a:avLst/>
          </a:prstGeom>
        </p:spPr>
      </p:pic>
      <p:sp>
        <p:nvSpPr>
          <p:cNvPr id="5" name="右矢印 4"/>
          <p:cNvSpPr/>
          <p:nvPr/>
        </p:nvSpPr>
        <p:spPr>
          <a:xfrm>
            <a:off x="5409906" y="3187015"/>
            <a:ext cx="1433147" cy="8176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843053" y="2169800"/>
            <a:ext cx="5157019" cy="584775"/>
          </a:xfrm>
          <a:prstGeom prst="rect">
            <a:avLst/>
          </a:prstGeom>
          <a:noFill/>
        </p:spPr>
        <p:txBody>
          <a:bodyPr wrap="square" rtlCol="0">
            <a:spAutoFit/>
          </a:bodyPr>
          <a:lstStyle/>
          <a:p>
            <a:pPr algn="ctr"/>
            <a:r>
              <a:rPr lang="ja-JP" altLang="en-US" sz="3200" b="1" dirty="0">
                <a:latin typeface="Yu Mincho Demibold" charset="-128"/>
                <a:ea typeface="Yu Mincho Demibold" charset="-128"/>
                <a:cs typeface="Yu Mincho Demibold" charset="-128"/>
              </a:rPr>
              <a:t>無限スクロール</a:t>
            </a:r>
            <a:endParaRPr lang="en-US" altLang="ja-JP" sz="3200" b="1" dirty="0">
              <a:latin typeface="Yu Mincho Demibold" charset="-128"/>
              <a:ea typeface="Yu Mincho Demibold" charset="-128"/>
              <a:cs typeface="Yu Mincho Demibold" charset="-128"/>
            </a:endParaRPr>
          </a:p>
        </p:txBody>
      </p:sp>
      <p:sp>
        <p:nvSpPr>
          <p:cNvPr id="8" name="スライド番号プレースホルダー 7"/>
          <p:cNvSpPr>
            <a:spLocks noGrp="1"/>
          </p:cNvSpPr>
          <p:nvPr>
            <p:ph type="sldNum" sz="quarter" idx="12"/>
          </p:nvPr>
        </p:nvSpPr>
        <p:spPr>
          <a:xfrm>
            <a:off x="10874296"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6</a:t>
            </a:fld>
            <a:endParaRPr kumimoji="1" lang="ja-JP" altLang="en-US" sz="2000" b="1" dirty="0">
              <a:solidFill>
                <a:schemeClr val="tx1"/>
              </a:solidFill>
              <a:latin typeface="Yu Mincho Demibold" charset="-128"/>
              <a:ea typeface="Yu Mincho Demibold" charset="-128"/>
              <a:cs typeface="Yu Mincho Demibold" charset="-128"/>
            </a:endParaRPr>
          </a:p>
        </p:txBody>
      </p:sp>
      <p:pic>
        <p:nvPicPr>
          <p:cNvPr id="9" name="図 8">
            <a:extLst>
              <a:ext uri="{FF2B5EF4-FFF2-40B4-BE49-F238E27FC236}">
                <a16:creationId xmlns:a16="http://schemas.microsoft.com/office/drawing/2014/main" id="{CAE0FE00-F8B9-4949-819D-364546214B0F}"/>
              </a:ext>
            </a:extLst>
          </p:cNvPr>
          <p:cNvPicPr>
            <a:picLocks noChangeAspect="1"/>
          </p:cNvPicPr>
          <p:nvPr/>
        </p:nvPicPr>
        <p:blipFill>
          <a:blip r:embed="rId3"/>
          <a:stretch>
            <a:fillRect/>
          </a:stretch>
        </p:blipFill>
        <p:spPr>
          <a:xfrm>
            <a:off x="8054149" y="2754575"/>
            <a:ext cx="2905125" cy="3609975"/>
          </a:xfrm>
          <a:prstGeom prst="rect">
            <a:avLst/>
          </a:prstGeom>
        </p:spPr>
      </p:pic>
    </p:spTree>
    <p:extLst>
      <p:ext uri="{BB962C8B-B14F-4D97-AF65-F5344CB8AC3E}">
        <p14:creationId xmlns:p14="http://schemas.microsoft.com/office/powerpoint/2010/main" val="2630907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kumimoji="1"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無限スクロールとは</a:t>
            </a:r>
            <a:endParaRPr kumimoji="1" lang="ja-JP" altLang="en-US" sz="4000" b="1" dirty="0">
              <a:solidFill>
                <a:schemeClr val="tx1">
                  <a:lumMod val="95000"/>
                  <a:lumOff val="5000"/>
                </a:schemeClr>
              </a:solidFill>
              <a:latin typeface="Yu Mincho Demibold" charset="-128"/>
              <a:ea typeface="Yu Mincho Demibold" charset="-128"/>
              <a:cs typeface="Yu Mincho Demibold" charset="-128"/>
            </a:endParaRPr>
          </a:p>
        </p:txBody>
      </p:sp>
      <p:sp>
        <p:nvSpPr>
          <p:cNvPr id="3" name="テキスト ボックス 2"/>
          <p:cNvSpPr txBox="1"/>
          <p:nvPr/>
        </p:nvSpPr>
        <p:spPr>
          <a:xfrm>
            <a:off x="343787" y="1737360"/>
            <a:ext cx="11565386" cy="954107"/>
          </a:xfrm>
          <a:prstGeom prst="rect">
            <a:avLst/>
          </a:prstGeom>
          <a:noFill/>
        </p:spPr>
        <p:txBody>
          <a:bodyPr wrap="square" rtlCol="0">
            <a:spAutoFit/>
          </a:bodyPr>
          <a:lstStyle/>
          <a:p>
            <a:pPr lvl="0"/>
            <a:r>
              <a:rPr lang="ja-JP" altLang="en-US" sz="2400" dirty="0">
                <a:latin typeface="Yu Mincho Demibold" charset="-128"/>
                <a:ea typeface="Yu Mincho Demibold" charset="-128"/>
                <a:cs typeface="Yu Mincho Demibold" charset="-128"/>
              </a:rPr>
              <a:t>　</a:t>
            </a:r>
            <a:r>
              <a:rPr lang="ja-JP" altLang="en-US" sz="2800" dirty="0">
                <a:latin typeface="Yu Mincho Demibold" charset="-128"/>
                <a:ea typeface="Yu Mincho Demibold" charset="-128"/>
                <a:cs typeface="Yu Mincho Demibold" charset="-128"/>
              </a:rPr>
              <a:t>ユーザーがコンテンツをスクロールすると、ページの切れ目がなく次々とコンテンツが表示されるもの。</a:t>
            </a:r>
            <a:r>
              <a:rPr lang="ja-JP" altLang="en-US" sz="2000" dirty="0">
                <a:latin typeface="Yu Mincho Demibold" charset="-128"/>
                <a:ea typeface="Yu Mincho Demibold" charset="-128"/>
                <a:cs typeface="Yu Mincho Demibold" charset="-128"/>
              </a:rPr>
              <a:t>（出典：デジタル大辞泉）</a:t>
            </a:r>
            <a:endParaRPr lang="en-US" altLang="ja-JP" sz="2000" dirty="0">
              <a:latin typeface="Yu Mincho Demibold" charset="-128"/>
              <a:ea typeface="Yu Mincho Demibold" charset="-128"/>
              <a:cs typeface="Yu Mincho Demibold" charset="-128"/>
            </a:endParaRPr>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3009630"/>
            <a:ext cx="3529240" cy="3299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スライド番号プレースホルダー 8"/>
          <p:cNvSpPr>
            <a:spLocks noGrp="1"/>
          </p:cNvSpPr>
          <p:nvPr>
            <p:ph type="sldNum" sz="quarter" idx="12"/>
          </p:nvPr>
        </p:nvSpPr>
        <p:spPr>
          <a:xfrm>
            <a:off x="10879975" y="6488046"/>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7</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5" name="テキスト ボックス 4"/>
          <p:cNvSpPr txBox="1"/>
          <p:nvPr/>
        </p:nvSpPr>
        <p:spPr>
          <a:xfrm>
            <a:off x="7476763" y="6372514"/>
            <a:ext cx="1394675" cy="369332"/>
          </a:xfrm>
          <a:prstGeom prst="rect">
            <a:avLst/>
          </a:prstGeom>
          <a:noFill/>
        </p:spPr>
        <p:txBody>
          <a:bodyPr wrap="square" rtlCol="0">
            <a:spAutoFit/>
          </a:bodyPr>
          <a:lstStyle/>
          <a:p>
            <a:r>
              <a:rPr kumimoji="1" lang="ja-JP" altLang="en-US">
                <a:latin typeface="游明朝 Demibold" panose="02020600000000000000" pitchFamily="18" charset="-128"/>
                <a:ea typeface="游明朝 Demibold" panose="02020600000000000000" pitchFamily="18" charset="-128"/>
              </a:rPr>
              <a:t>クリック</a:t>
            </a:r>
          </a:p>
        </p:txBody>
      </p:sp>
      <p:sp>
        <p:nvSpPr>
          <p:cNvPr id="6" name="テキスト ボックス 5"/>
          <p:cNvSpPr txBox="1"/>
          <p:nvPr/>
        </p:nvSpPr>
        <p:spPr>
          <a:xfrm>
            <a:off x="9442938" y="6380629"/>
            <a:ext cx="1600200" cy="369332"/>
          </a:xfrm>
          <a:prstGeom prst="rect">
            <a:avLst/>
          </a:prstGeom>
          <a:noFill/>
        </p:spPr>
        <p:txBody>
          <a:bodyPr wrap="square" rtlCol="0">
            <a:spAutoFit/>
          </a:bodyPr>
          <a:lstStyle/>
          <a:p>
            <a:r>
              <a:rPr kumimoji="1" lang="ja-JP" altLang="en-US" dirty="0">
                <a:latin typeface="游明朝 Demibold" panose="02020600000000000000" pitchFamily="18" charset="-128"/>
                <a:ea typeface="游明朝 Demibold" panose="02020600000000000000" pitchFamily="18" charset="-128"/>
              </a:rPr>
              <a:t>スクロール</a:t>
            </a:r>
          </a:p>
        </p:txBody>
      </p:sp>
      <p:pic>
        <p:nvPicPr>
          <p:cNvPr id="8" name="図 7">
            <a:extLst>
              <a:ext uri="{FF2B5EF4-FFF2-40B4-BE49-F238E27FC236}">
                <a16:creationId xmlns:a16="http://schemas.microsoft.com/office/drawing/2014/main" id="{8923462A-1B98-47EB-9C22-E638E064A408}"/>
              </a:ext>
            </a:extLst>
          </p:cNvPr>
          <p:cNvPicPr>
            <a:picLocks noChangeAspect="1"/>
          </p:cNvPicPr>
          <p:nvPr/>
        </p:nvPicPr>
        <p:blipFill>
          <a:blip r:embed="rId3"/>
          <a:stretch>
            <a:fillRect/>
          </a:stretch>
        </p:blipFill>
        <p:spPr>
          <a:xfrm>
            <a:off x="6926580" y="2685691"/>
            <a:ext cx="4229100" cy="3676650"/>
          </a:xfrm>
          <a:prstGeom prst="rect">
            <a:avLst/>
          </a:prstGeom>
        </p:spPr>
      </p:pic>
    </p:spTree>
    <p:extLst>
      <p:ext uri="{BB962C8B-B14F-4D97-AF65-F5344CB8AC3E}">
        <p14:creationId xmlns:p14="http://schemas.microsoft.com/office/powerpoint/2010/main" val="22136274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2800" b="1" dirty="0">
                <a:solidFill>
                  <a:schemeClr val="tx1">
                    <a:lumMod val="95000"/>
                    <a:lumOff val="5000"/>
                  </a:schemeClr>
                </a:solidFill>
                <a:latin typeface="Yu Mincho Demibold" charset="-128"/>
                <a:ea typeface="Yu Mincho Demibold" charset="-128"/>
                <a:cs typeface="Yu Mincho Demibold" charset="-128"/>
              </a:rPr>
              <a:t>現状分析</a:t>
            </a:r>
            <a:br>
              <a:rPr lang="en-US" altLang="ja-JP" sz="2800" b="1" dirty="0">
                <a:solidFill>
                  <a:schemeClr val="tx1">
                    <a:lumMod val="95000"/>
                    <a:lumOff val="5000"/>
                  </a:schemeClr>
                </a:solidFill>
                <a:latin typeface="Yu Mincho Demibold" charset="-128"/>
                <a:ea typeface="Yu Mincho Demibold" charset="-128"/>
                <a:cs typeface="Yu Mincho Demibold" charset="-128"/>
              </a:rPr>
            </a:br>
            <a:br>
              <a:rPr lang="en-US" altLang="ja-JP" sz="2800" b="1" dirty="0">
                <a:solidFill>
                  <a:schemeClr val="tx1">
                    <a:lumMod val="95000"/>
                    <a:lumOff val="5000"/>
                  </a:schemeClr>
                </a:solidFill>
                <a:latin typeface="Yu Mincho Demibold" charset="-128"/>
                <a:ea typeface="Yu Mincho Demibold" charset="-128"/>
                <a:cs typeface="Yu Mincho Demibold" charset="-128"/>
              </a:rPr>
            </a:br>
            <a:r>
              <a:rPr lang="ja-JP" altLang="en-US" sz="4000" b="1" dirty="0">
                <a:solidFill>
                  <a:schemeClr val="tx1">
                    <a:lumMod val="95000"/>
                    <a:lumOff val="5000"/>
                  </a:schemeClr>
                </a:solidFill>
                <a:latin typeface="Yu Mincho Demibold" charset="-128"/>
                <a:ea typeface="Yu Mincho Demibold" charset="-128"/>
                <a:cs typeface="Yu Mincho Demibold" charset="-128"/>
              </a:rPr>
              <a:t>無限スクロールとは</a:t>
            </a:r>
          </a:p>
        </p:txBody>
      </p:sp>
      <p:sp>
        <p:nvSpPr>
          <p:cNvPr id="3" name="コンテンツ プレースホルダー 2"/>
          <p:cNvSpPr>
            <a:spLocks noGrp="1"/>
          </p:cNvSpPr>
          <p:nvPr>
            <p:ph idx="1"/>
          </p:nvPr>
        </p:nvSpPr>
        <p:spPr>
          <a:xfrm>
            <a:off x="1097280" y="1843548"/>
            <a:ext cx="10515600" cy="909239"/>
          </a:xfrm>
        </p:spPr>
        <p:txBody>
          <a:bodyPr>
            <a:normAutofit fontScale="25000" lnSpcReduction="20000"/>
          </a:bodyPr>
          <a:lstStyle/>
          <a:p>
            <a:pPr marL="0" indent="0">
              <a:lnSpc>
                <a:spcPct val="120000"/>
              </a:lnSpc>
              <a:buNone/>
            </a:pPr>
            <a:r>
              <a:rPr lang="ja-JP" altLang="en-US" sz="9600" dirty="0">
                <a:solidFill>
                  <a:schemeClr val="tx1"/>
                </a:solidFill>
                <a:latin typeface="Yu Mincho Demibold" charset="-128"/>
                <a:ea typeface="Yu Mincho Demibold" charset="-128"/>
                <a:cs typeface="Yu Mincho Demibold" charset="-128"/>
              </a:rPr>
              <a:t>「もっと見る」ボタンをクリックすることで、次のページに移動せずにひと繋がりでコンテンツが出てくるものも含まれる。</a:t>
            </a:r>
            <a:endParaRPr lang="en-US" altLang="ja-JP" sz="9600" dirty="0">
              <a:solidFill>
                <a:schemeClr val="tx1"/>
              </a:solidFill>
              <a:latin typeface="Yu Mincho Demibold" charset="-128"/>
              <a:ea typeface="Yu Mincho Demibold" charset="-128"/>
              <a:cs typeface="Yu Mincho Demibold" charset="-128"/>
            </a:endParaRPr>
          </a:p>
          <a:p>
            <a:pPr marL="0" indent="0">
              <a:lnSpc>
                <a:spcPct val="120000"/>
              </a:lnSpc>
              <a:buNone/>
            </a:pPr>
            <a:endParaRPr lang="en-US" altLang="ja-JP" sz="9600" dirty="0">
              <a:solidFill>
                <a:schemeClr val="tx1"/>
              </a:solidFill>
              <a:latin typeface="Yu Mincho Demibold" charset="-128"/>
              <a:ea typeface="Yu Mincho Demibold" charset="-128"/>
              <a:cs typeface="Yu Mincho Demibold" charset="-128"/>
            </a:endParaRPr>
          </a:p>
        </p:txBody>
      </p:sp>
      <p:pic>
        <p:nvPicPr>
          <p:cNvPr id="4" name="図 3"/>
          <p:cNvPicPr>
            <a:picLocks noChangeAspect="1"/>
          </p:cNvPicPr>
          <p:nvPr/>
        </p:nvPicPr>
        <p:blipFill rotWithShape="1">
          <a:blip r:embed="rId2"/>
          <a:srcRect b="46799"/>
          <a:stretch/>
        </p:blipFill>
        <p:spPr>
          <a:xfrm>
            <a:off x="3976761" y="2752787"/>
            <a:ext cx="4299438" cy="3633265"/>
          </a:xfrm>
          <a:prstGeom prst="rect">
            <a:avLst/>
          </a:prstGeom>
        </p:spPr>
      </p:pic>
      <p:sp>
        <p:nvSpPr>
          <p:cNvPr id="6" name="スライド番号プレースホルダー 5"/>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8</a:t>
            </a:fld>
            <a:endParaRPr kumimoji="1" lang="ja-JP" altLang="en-US" sz="2000" b="1" dirty="0">
              <a:solidFill>
                <a:schemeClr val="tx1"/>
              </a:solidFill>
              <a:latin typeface="Yu Mincho Demibold" charset="-128"/>
              <a:ea typeface="Yu Mincho Demibold" charset="-128"/>
              <a:cs typeface="Yu Mincho Demibold" charset="-128"/>
            </a:endParaRPr>
          </a:p>
        </p:txBody>
      </p:sp>
    </p:spTree>
    <p:extLst>
      <p:ext uri="{BB962C8B-B14F-4D97-AF65-F5344CB8AC3E}">
        <p14:creationId xmlns:p14="http://schemas.microsoft.com/office/powerpoint/2010/main" val="1992077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800" b="1" dirty="0">
                <a:solidFill>
                  <a:schemeClr val="tx1"/>
                </a:solidFill>
                <a:latin typeface="Yu Mincho Demibold" charset="-128"/>
                <a:ea typeface="Yu Mincho Demibold" charset="-128"/>
                <a:cs typeface="Yu Mincho Demibold" charset="-128"/>
              </a:rPr>
              <a:t>現状分析</a:t>
            </a:r>
            <a:br>
              <a:rPr kumimoji="1" lang="en-US" altLang="ja-JP" sz="2800" b="1" dirty="0">
                <a:solidFill>
                  <a:schemeClr val="tx1"/>
                </a:solidFill>
                <a:latin typeface="Yu Mincho Demibold" charset="-128"/>
                <a:ea typeface="Yu Mincho Demibold" charset="-128"/>
                <a:cs typeface="Yu Mincho Demibold" charset="-128"/>
              </a:rPr>
            </a:br>
            <a:br>
              <a:rPr lang="en-US" altLang="ja-JP" sz="2800" b="1" dirty="0">
                <a:solidFill>
                  <a:schemeClr val="tx1"/>
                </a:solidFill>
                <a:latin typeface="Yu Mincho Demibold" charset="-128"/>
                <a:ea typeface="Yu Mincho Demibold" charset="-128"/>
                <a:cs typeface="Yu Mincho Demibold" charset="-128"/>
              </a:rPr>
            </a:br>
            <a:r>
              <a:rPr lang="en-US" altLang="ja-JP" sz="4000" b="1" dirty="0">
                <a:solidFill>
                  <a:schemeClr val="tx1"/>
                </a:solidFill>
                <a:latin typeface="Yu Mincho Demibold" charset="-128"/>
                <a:ea typeface="Yu Mincho Demibold" charset="-128"/>
                <a:cs typeface="Yu Mincho Demibold" charset="-128"/>
              </a:rPr>
              <a:t>GAFA</a:t>
            </a:r>
            <a:r>
              <a:rPr lang="ja-JP" altLang="en-US" sz="4000" b="1" dirty="0">
                <a:solidFill>
                  <a:schemeClr val="tx1"/>
                </a:solidFill>
                <a:latin typeface="Yu Mincho Demibold" charset="-128"/>
                <a:ea typeface="Yu Mincho Demibold" charset="-128"/>
                <a:cs typeface="Yu Mincho Demibold" charset="-128"/>
              </a:rPr>
              <a:t>も無限スクロールに</a:t>
            </a:r>
            <a:endParaRPr kumimoji="1" lang="ja-JP" altLang="en-US" sz="4000" b="1" dirty="0">
              <a:solidFill>
                <a:schemeClr val="tx1"/>
              </a:solidFill>
              <a:latin typeface="Yu Mincho Demibold" charset="-128"/>
              <a:ea typeface="Yu Mincho Demibold" charset="-128"/>
              <a:cs typeface="Yu Mincho Demibold" charset="-128"/>
            </a:endParaRPr>
          </a:p>
        </p:txBody>
      </p:sp>
      <p:sp>
        <p:nvSpPr>
          <p:cNvPr id="3" name="スライド番号プレースホルダー 2"/>
          <p:cNvSpPr>
            <a:spLocks noGrp="1"/>
          </p:cNvSpPr>
          <p:nvPr>
            <p:ph type="sldNum" sz="quarter" idx="12"/>
          </p:nvPr>
        </p:nvSpPr>
        <p:spPr>
          <a:xfrm>
            <a:off x="10879975" y="6492875"/>
            <a:ext cx="1312025" cy="365125"/>
          </a:xfrm>
        </p:spPr>
        <p:txBody>
          <a:bodyPr/>
          <a:lstStyle/>
          <a:p>
            <a:fld id="{F88B2BEF-BA3E-EB40-9D46-0308045C1F85}" type="slidenum">
              <a:rPr kumimoji="1" lang="ja-JP" altLang="en-US" sz="2000" b="1" smtClean="0">
                <a:solidFill>
                  <a:schemeClr val="tx1"/>
                </a:solidFill>
                <a:latin typeface="Yu Mincho Demibold" charset="-128"/>
                <a:ea typeface="Yu Mincho Demibold" charset="-128"/>
                <a:cs typeface="Yu Mincho Demibold" charset="-128"/>
              </a:rPr>
              <a:t>9</a:t>
            </a:fld>
            <a:endParaRPr kumimoji="1" lang="ja-JP" altLang="en-US" sz="2000" b="1" dirty="0">
              <a:solidFill>
                <a:schemeClr val="tx1"/>
              </a:solidFill>
              <a:latin typeface="Yu Mincho Demibold" charset="-128"/>
              <a:ea typeface="Yu Mincho Demibold" charset="-128"/>
              <a:cs typeface="Yu Mincho Demibold" charset="-128"/>
            </a:endParaRPr>
          </a:p>
        </p:txBody>
      </p:sp>
      <p:sp>
        <p:nvSpPr>
          <p:cNvPr id="4" name="テキスト ボックス 3"/>
          <p:cNvSpPr txBox="1"/>
          <p:nvPr/>
        </p:nvSpPr>
        <p:spPr>
          <a:xfrm>
            <a:off x="7499838" y="2180492"/>
            <a:ext cx="3655842" cy="2308324"/>
          </a:xfrm>
          <a:prstGeom prst="rect">
            <a:avLst/>
          </a:prstGeom>
          <a:noFill/>
        </p:spPr>
        <p:txBody>
          <a:bodyPr wrap="square" rtlCol="0">
            <a:spAutoFit/>
          </a:bodyPr>
          <a:lstStyle/>
          <a:p>
            <a:r>
              <a:rPr kumimoji="1" lang="en-US" altLang="ja-JP" sz="3600" dirty="0">
                <a:latin typeface="游明朝 Demibold" panose="02020600000000000000" pitchFamily="18" charset="-128"/>
                <a:ea typeface="游明朝 Demibold" panose="02020600000000000000" pitchFamily="18" charset="-128"/>
              </a:rPr>
              <a:t>G</a:t>
            </a:r>
            <a:r>
              <a:rPr kumimoji="1" lang="ja-JP" altLang="en-US" sz="3600" dirty="0">
                <a:latin typeface="游明朝 Demibold" panose="02020600000000000000" pitchFamily="18" charset="-128"/>
                <a:ea typeface="游明朝 Demibold" panose="02020600000000000000" pitchFamily="18" charset="-128"/>
              </a:rPr>
              <a:t>：</a:t>
            </a:r>
            <a:r>
              <a:rPr kumimoji="1" lang="en-US" altLang="ja-JP" sz="3600" dirty="0">
                <a:latin typeface="游明朝 Demibold" panose="02020600000000000000" pitchFamily="18" charset="-128"/>
                <a:ea typeface="游明朝 Demibold" panose="02020600000000000000" pitchFamily="18" charset="-128"/>
              </a:rPr>
              <a:t>Google</a:t>
            </a:r>
          </a:p>
          <a:p>
            <a:r>
              <a:rPr lang="en-US" altLang="ja-JP" sz="3600" dirty="0">
                <a:latin typeface="游明朝 Demibold" panose="02020600000000000000" pitchFamily="18" charset="-128"/>
                <a:ea typeface="游明朝 Demibold" panose="02020600000000000000" pitchFamily="18" charset="-128"/>
              </a:rPr>
              <a:t>A</a:t>
            </a:r>
            <a:r>
              <a:rPr lang="ja-JP" altLang="en-US" sz="3600" dirty="0">
                <a:latin typeface="游明朝 Demibold" panose="02020600000000000000" pitchFamily="18" charset="-128"/>
                <a:ea typeface="游明朝 Demibold" panose="02020600000000000000" pitchFamily="18" charset="-128"/>
              </a:rPr>
              <a:t>：</a:t>
            </a:r>
            <a:r>
              <a:rPr lang="en-US" altLang="ja-JP" sz="3600" dirty="0">
                <a:latin typeface="游明朝 Demibold" panose="02020600000000000000" pitchFamily="18" charset="-128"/>
                <a:ea typeface="游明朝 Demibold" panose="02020600000000000000" pitchFamily="18" charset="-128"/>
              </a:rPr>
              <a:t>Apple</a:t>
            </a:r>
          </a:p>
          <a:p>
            <a:r>
              <a:rPr kumimoji="1" lang="en-US" altLang="ja-JP" sz="3600" dirty="0">
                <a:latin typeface="游明朝 Demibold" panose="02020600000000000000" pitchFamily="18" charset="-128"/>
                <a:ea typeface="游明朝 Demibold" panose="02020600000000000000" pitchFamily="18" charset="-128"/>
              </a:rPr>
              <a:t>F</a:t>
            </a:r>
            <a:r>
              <a:rPr kumimoji="1" lang="ja-JP" altLang="en-US" sz="3600" dirty="0">
                <a:latin typeface="游明朝 Demibold" panose="02020600000000000000" pitchFamily="18" charset="-128"/>
                <a:ea typeface="游明朝 Demibold" panose="02020600000000000000" pitchFamily="18" charset="-128"/>
              </a:rPr>
              <a:t>：</a:t>
            </a:r>
            <a:r>
              <a:rPr kumimoji="1" lang="en-US" altLang="ja-JP" sz="3600" dirty="0">
                <a:latin typeface="游明朝 Demibold" panose="02020600000000000000" pitchFamily="18" charset="-128"/>
                <a:ea typeface="游明朝 Demibold" panose="02020600000000000000" pitchFamily="18" charset="-128"/>
              </a:rPr>
              <a:t>Facebook</a:t>
            </a:r>
          </a:p>
          <a:p>
            <a:r>
              <a:rPr lang="en-US" altLang="ja-JP" sz="3600" dirty="0">
                <a:latin typeface="游明朝 Demibold" panose="02020600000000000000" pitchFamily="18" charset="-128"/>
                <a:ea typeface="游明朝 Demibold" panose="02020600000000000000" pitchFamily="18" charset="-128"/>
              </a:rPr>
              <a:t>A</a:t>
            </a:r>
            <a:r>
              <a:rPr lang="ja-JP" altLang="en-US" sz="3600" dirty="0">
                <a:latin typeface="游明朝 Demibold" panose="02020600000000000000" pitchFamily="18" charset="-128"/>
                <a:ea typeface="游明朝 Demibold" panose="02020600000000000000" pitchFamily="18" charset="-128"/>
              </a:rPr>
              <a:t>：</a:t>
            </a:r>
            <a:r>
              <a:rPr lang="en-US" altLang="ja-JP" sz="3600" dirty="0">
                <a:latin typeface="游明朝 Demibold" panose="02020600000000000000" pitchFamily="18" charset="-128"/>
                <a:ea typeface="游明朝 Demibold" panose="02020600000000000000" pitchFamily="18" charset="-128"/>
              </a:rPr>
              <a:t>Amazon</a:t>
            </a:r>
            <a:endParaRPr kumimoji="1" lang="ja-JP" altLang="en-US" sz="3600" dirty="0">
              <a:latin typeface="游明朝 Demibold" panose="02020600000000000000" pitchFamily="18" charset="-128"/>
              <a:ea typeface="游明朝 Demibold" panose="02020600000000000000" pitchFamily="18" charset="-128"/>
            </a:endParaRPr>
          </a:p>
        </p:txBody>
      </p:sp>
      <p:sp>
        <p:nvSpPr>
          <p:cNvPr id="5" name="テキスト ボックス 4"/>
          <p:cNvSpPr txBox="1"/>
          <p:nvPr/>
        </p:nvSpPr>
        <p:spPr>
          <a:xfrm>
            <a:off x="538089" y="5198458"/>
            <a:ext cx="11176782" cy="584775"/>
          </a:xfrm>
          <a:prstGeom prst="rect">
            <a:avLst/>
          </a:prstGeom>
          <a:noFill/>
        </p:spPr>
        <p:txBody>
          <a:bodyPr wrap="square" rtlCol="0">
            <a:spAutoFit/>
          </a:bodyPr>
          <a:lstStyle/>
          <a:p>
            <a:r>
              <a:rPr kumimoji="1" lang="en-US" altLang="ja-JP" sz="3200" dirty="0">
                <a:latin typeface="游明朝 Demibold" panose="02020600000000000000" pitchFamily="18" charset="-128"/>
                <a:ea typeface="游明朝 Demibold" panose="02020600000000000000" pitchFamily="18" charset="-128"/>
              </a:rPr>
              <a:t>4</a:t>
            </a:r>
            <a:r>
              <a:rPr kumimoji="1" lang="ja-JP" altLang="en-US" sz="3200" dirty="0">
                <a:latin typeface="游明朝 Demibold" panose="02020600000000000000" pitchFamily="18" charset="-128"/>
                <a:ea typeface="游明朝 Demibold" panose="02020600000000000000" pitchFamily="18" charset="-128"/>
              </a:rPr>
              <a:t>社中３社</a:t>
            </a:r>
            <a:r>
              <a:rPr kumimoji="1" lang="en-US" altLang="ja-JP" sz="3200" dirty="0">
                <a:latin typeface="游明朝 Demibold" panose="02020600000000000000" pitchFamily="18" charset="-128"/>
                <a:ea typeface="游明朝 Demibold" panose="02020600000000000000" pitchFamily="18" charset="-128"/>
              </a:rPr>
              <a:t>(</a:t>
            </a:r>
            <a:r>
              <a:rPr kumimoji="1" lang="en-US" altLang="ja-JP" sz="3200" dirty="0" err="1">
                <a:latin typeface="游明朝 Demibold" panose="02020600000000000000" pitchFamily="18" charset="-128"/>
                <a:ea typeface="游明朝 Demibold" panose="02020600000000000000" pitchFamily="18" charset="-128"/>
              </a:rPr>
              <a:t>Google,</a:t>
            </a:r>
            <a:r>
              <a:rPr lang="en-US" altLang="ja-JP" sz="3200" dirty="0" err="1">
                <a:latin typeface="游明朝 Demibold" panose="02020600000000000000" pitchFamily="18" charset="-128"/>
                <a:ea typeface="游明朝 Demibold" panose="02020600000000000000" pitchFamily="18" charset="-128"/>
              </a:rPr>
              <a:t>Facebook,Amazon</a:t>
            </a:r>
            <a:r>
              <a:rPr lang="en-US" altLang="ja-JP" sz="3200" dirty="0">
                <a:latin typeface="游明朝 Demibold" panose="02020600000000000000" pitchFamily="18" charset="-128"/>
                <a:ea typeface="游明朝 Demibold" panose="02020600000000000000" pitchFamily="18" charset="-128"/>
              </a:rPr>
              <a:t>)</a:t>
            </a:r>
            <a:r>
              <a:rPr lang="ja-JP" altLang="en-US" sz="3200" dirty="0">
                <a:latin typeface="游明朝 Demibold" panose="02020600000000000000" pitchFamily="18" charset="-128"/>
                <a:ea typeface="游明朝 Demibold" panose="02020600000000000000" pitchFamily="18" charset="-128"/>
              </a:rPr>
              <a:t>が無限スクロール採用</a:t>
            </a:r>
            <a:endParaRPr kumimoji="1" lang="en-US" altLang="ja-JP" sz="3200" dirty="0">
              <a:latin typeface="游明朝 Demibold" panose="02020600000000000000" pitchFamily="18" charset="-128"/>
              <a:ea typeface="游明朝 Demibold" panose="02020600000000000000" pitchFamily="18" charset="-128"/>
            </a:endParaRPr>
          </a:p>
        </p:txBody>
      </p:sp>
      <p:pic>
        <p:nvPicPr>
          <p:cNvPr id="7" name="図 6">
            <a:extLst>
              <a:ext uri="{FF2B5EF4-FFF2-40B4-BE49-F238E27FC236}">
                <a16:creationId xmlns:a16="http://schemas.microsoft.com/office/drawing/2014/main" id="{C1FFB249-51B0-47C2-A5EF-C10E5C330495}"/>
              </a:ext>
            </a:extLst>
          </p:cNvPr>
          <p:cNvPicPr>
            <a:picLocks noChangeAspect="1"/>
          </p:cNvPicPr>
          <p:nvPr/>
        </p:nvPicPr>
        <p:blipFill>
          <a:blip r:embed="rId2"/>
          <a:stretch>
            <a:fillRect/>
          </a:stretch>
        </p:blipFill>
        <p:spPr>
          <a:xfrm>
            <a:off x="1348359" y="2180492"/>
            <a:ext cx="5581650" cy="2609850"/>
          </a:xfrm>
          <a:prstGeom prst="rect">
            <a:avLst/>
          </a:prstGeom>
        </p:spPr>
      </p:pic>
    </p:spTree>
    <p:extLst>
      <p:ext uri="{BB962C8B-B14F-4D97-AF65-F5344CB8AC3E}">
        <p14:creationId xmlns:p14="http://schemas.microsoft.com/office/powerpoint/2010/main" val="832975055"/>
      </p:ext>
    </p:extLst>
  </p:cSld>
  <p:clrMapOvr>
    <a:masterClrMapping/>
  </p:clrMapOvr>
</p:sld>
</file>

<file path=ppt/theme/theme1.xml><?xml version="1.0" encoding="utf-8"?>
<a:theme xmlns:a="http://schemas.openxmlformats.org/drawingml/2006/main" name="レトロスペクト">
  <a:themeElements>
    <a:clrScheme name="レトロスペクト">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2327</TotalTime>
  <Words>727</Words>
  <Application>Microsoft Office PowerPoint</Application>
  <PresentationFormat>ワイド画面</PresentationFormat>
  <Paragraphs>204</Paragraphs>
  <Slides>30</Slides>
  <Notes>2</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30</vt:i4>
      </vt:variant>
    </vt:vector>
  </HeadingPairs>
  <TitlesOfParts>
    <vt:vector size="36" baseType="lpstr">
      <vt:lpstr>游ゴシック</vt:lpstr>
      <vt:lpstr>游明朝 Demibold</vt:lpstr>
      <vt:lpstr>游明朝 Demibold</vt:lpstr>
      <vt:lpstr>Calibri</vt:lpstr>
      <vt:lpstr>Calibri Light</vt:lpstr>
      <vt:lpstr>レトロスペクト</vt:lpstr>
      <vt:lpstr>無限スクロールが もたらす通販サイトの変化</vt:lpstr>
      <vt:lpstr>目次</vt:lpstr>
      <vt:lpstr>研究概要</vt:lpstr>
      <vt:lpstr>この画面よく見ませんか？</vt:lpstr>
      <vt:lpstr>最近、ページ表示がなくなっているんです</vt:lpstr>
      <vt:lpstr>現状分析  表示方法の変化</vt:lpstr>
      <vt:lpstr>現状分析  無限スクロールとは</vt:lpstr>
      <vt:lpstr>現状分析  無限スクロールとは</vt:lpstr>
      <vt:lpstr>現状分析  GAFAも無限スクロールに</vt:lpstr>
      <vt:lpstr>現状分析  無限スクロール採用サイト・アプリ一覧</vt:lpstr>
      <vt:lpstr>現状分析  無限スクロールが普及した要因①</vt:lpstr>
      <vt:lpstr>現状分析  無限スクロールが普及した要因②</vt:lpstr>
      <vt:lpstr>現状分析  無限スクロールが普及した要因③</vt:lpstr>
      <vt:lpstr>現状分析  無限スクロールが普及した要因まとめ</vt:lpstr>
      <vt:lpstr>現状分析  無限スクロールのメリット</vt:lpstr>
      <vt:lpstr>現状分析  無限スクロールのメリット</vt:lpstr>
      <vt:lpstr>現状分析  無限スクロールのメリット</vt:lpstr>
      <vt:lpstr>現状分析  無限スクロールのデメリット</vt:lpstr>
      <vt:lpstr>現状分析  無限スクロールのデメリット</vt:lpstr>
      <vt:lpstr>現状分析  無限スクロールのデメリット</vt:lpstr>
      <vt:lpstr>現状分析まとめ</vt:lpstr>
      <vt:lpstr>問題意識・研究目的</vt:lpstr>
      <vt:lpstr>仮説導出</vt:lpstr>
      <vt:lpstr>仮説導出  消費者の情報探索行動</vt:lpstr>
      <vt:lpstr>仮説導出  新しい情報探索</vt:lpstr>
      <vt:lpstr>仮説導出  購買プロセスの変化</vt:lpstr>
      <vt:lpstr>仮説導出  購買プロセスの変化</vt:lpstr>
      <vt:lpstr>仮説導出</vt:lpstr>
      <vt:lpstr>仮説</vt:lpstr>
      <vt:lpstr>参考文献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戸頃 空</dc:creator>
  <cp:lastModifiedBy>Norio Tajima</cp:lastModifiedBy>
  <cp:revision>185</cp:revision>
  <cp:lastPrinted>2019-09-10T14:48:50Z</cp:lastPrinted>
  <dcterms:created xsi:type="dcterms:W3CDTF">2019-09-05T05:51:34Z</dcterms:created>
  <dcterms:modified xsi:type="dcterms:W3CDTF">2019-09-18T13:20:49Z</dcterms:modified>
</cp:coreProperties>
</file>